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</p:sldIdLst>
  <p:sldSz cx="18288000" cy="10287000"/>
  <p:notesSz cx="6858000" cy="9144000"/>
  <p:embeddedFontLst>
    <p:embeddedFont>
      <p:font typeface="Roboto" panose="02000000000000000000" pitchFamily="2" charset="0"/>
      <p:regular r:id="rId18"/>
      <p:bold r:id="rId19"/>
      <p:italic r:id="rId20"/>
      <p:boldItalic r:id="rId21"/>
    </p:embeddedFont>
    <p:embeddedFont>
      <p:font typeface="Roboto Condensed" panose="02000000000000000000" pitchFamily="2" charset="0"/>
      <p:regular r:id="rId22"/>
      <p:bold r:id="rId23"/>
      <p:italic r:id="rId24"/>
      <p:boldItalic r:id="rId25"/>
    </p:embeddedFont>
    <p:embeddedFont>
      <p:font typeface="Roboto Condensed Light" panose="02000000000000000000" pitchFamily="2" charset="0"/>
      <p:regular r:id="rId26"/>
      <p:bold r:id="rId27"/>
      <p:italic r:id="rId28"/>
      <p:boldItalic r:id="rId29"/>
    </p:embeddedFont>
    <p:embeddedFont>
      <p:font typeface="Roboto Thin" panose="02000000000000000000" pitchFamily="2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714" y="54"/>
      </p:cViewPr>
      <p:guideLst>
        <p:guide orient="horz" pos="324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21" Type="http://schemas.openxmlformats.org/officeDocument/2006/relationships/font" Target="fonts/font4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27c3282872_0_3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127c3282872_0_3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CASHIERS OFFICE NOTE- Stress that they need to contact the Veterans Education Office for help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127c3282872_0_4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127c3282872_0_4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127c3282872_0_4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127c3282872_0_4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27c3282872_0_5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127c3282872_0_5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CASHIERS OFFICE NOTE- </a:t>
            </a:r>
            <a:r>
              <a:rPr lang="en" sz="1050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Explain there are two steps. </a:t>
            </a:r>
            <a:r>
              <a:rPr lang="en" sz="1050" b="1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Student grants access and creates PIN. But then parent gets email to complete the set up </a:t>
            </a:r>
            <a:r>
              <a:rPr lang="en" sz="1050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which will then allow them to receive the same email notifications we send the student. E-bill and cancellation emails.</a:t>
            </a:r>
            <a:endParaRPr sz="1050">
              <a:solidFill>
                <a:srgbClr val="202124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Also important to clarify that </a:t>
            </a:r>
            <a:r>
              <a:rPr lang="en" sz="1050" b="1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we send an email letting them know charges are posted. We don’t email the actual bill.</a:t>
            </a:r>
            <a:r>
              <a:rPr lang="en" sz="1050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50">
              <a:solidFill>
                <a:srgbClr val="202124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127c3282872_0_4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127c3282872_0_4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127c3282872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127c3282872_0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27c3282872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27c3282872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27c3282872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27c3282872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27c3282872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27c3282872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27c3282872_0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127c3282872_0_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CASHIERS OFFICE NOTE- </a:t>
            </a:r>
            <a:r>
              <a:rPr lang="en" sz="1050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The Monthly payment plans require catch up payments, meaning it’s not too late to enroll now. Students will just have to pay June and July at once when enrolling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27c3282872_0_2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127c3282872_0_2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27c3282872_0_3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127c3282872_0_3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NOTE- </a:t>
            </a:r>
            <a:r>
              <a:rPr lang="en">
                <a:solidFill>
                  <a:srgbClr val="222222"/>
                </a:solidFill>
                <a:highlight>
                  <a:srgbClr val="FFFFFF"/>
                </a:highlight>
              </a:rPr>
              <a:t>Make sure that scholarship checks list the STUDENT'S NAME AND/OR STUDENT ID in the memo line of the check</a:t>
            </a: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27c3282872_0_3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127c3282872_0_3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27c3282872_0_3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127c3282872_0_3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23417" y="1489150"/>
            <a:ext cx="17041200" cy="4105200"/>
          </a:xfrm>
          <a:prstGeom prst="rect">
            <a:avLst/>
          </a:prstGeom>
        </p:spPr>
        <p:txBody>
          <a:bodyPr spcFirstLastPara="1" wrap="square" lIns="182850" tIns="182850" rIns="182850" bIns="1828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2pPr>
            <a:lvl3pPr lvl="2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3pPr>
            <a:lvl4pPr lvl="3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4pPr>
            <a:lvl5pPr lvl="4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5pPr>
            <a:lvl6pPr lvl="5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6pPr>
            <a:lvl7pPr lvl="6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7pPr>
            <a:lvl8pPr lvl="7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8pPr>
            <a:lvl9pPr lvl="8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623400" y="5668250"/>
            <a:ext cx="17041200" cy="15852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623400" y="2212250"/>
            <a:ext cx="17041200" cy="3927000"/>
          </a:xfrm>
          <a:prstGeom prst="rect">
            <a:avLst/>
          </a:prstGeom>
        </p:spPr>
        <p:txBody>
          <a:bodyPr spcFirstLastPara="1" wrap="square" lIns="182850" tIns="182850" rIns="182850" bIns="1828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623400" y="6304450"/>
            <a:ext cx="17041200" cy="26016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marL="457200" lvl="0" indent="-457200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marL="914400" lvl="1" indent="-406400" algn="ctr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2pPr>
            <a:lvl3pPr marL="1371600" lvl="2" indent="-406400" algn="ctr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3pPr>
            <a:lvl4pPr marL="1828800" lvl="3" indent="-406400" algn="ctr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4pPr>
            <a:lvl5pPr marL="2286000" lvl="4" indent="-406400" algn="ctr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5pPr>
            <a:lvl6pPr marL="2743200" lvl="5" indent="-406400" algn="ctr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6pPr>
            <a:lvl7pPr marL="3200400" lvl="6" indent="-406400" algn="ctr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7pPr>
            <a:lvl8pPr marL="3657600" lvl="7" indent="-406400" algn="ctr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8pPr>
            <a:lvl9pPr marL="4114800" lvl="8" indent="-406400" algn="ctr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623400" y="4301700"/>
            <a:ext cx="17041200" cy="16836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623400" y="2304950"/>
            <a:ext cx="17041200" cy="68328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marL="457200" lvl="0" indent="-457200"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marL="914400" lvl="1" indent="-4064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2pPr>
            <a:lvl3pPr marL="1371600" lvl="2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3pPr>
            <a:lvl4pPr marL="1828800" lvl="3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4pPr>
            <a:lvl5pPr marL="2286000" lvl="4" indent="-4064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5pPr>
            <a:lvl6pPr marL="2743200" lvl="5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6pPr>
            <a:lvl7pPr marL="3200400" lvl="6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7pPr>
            <a:lvl8pPr marL="3657600" lvl="7" indent="-4064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8pPr>
            <a:lvl9pPr marL="4114800" lvl="8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623400" y="2304950"/>
            <a:ext cx="7999800" cy="68328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marL="457200" lvl="0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9664800" y="2304950"/>
            <a:ext cx="7999800" cy="68328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marL="457200" lvl="0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623400" y="1111200"/>
            <a:ext cx="5616000" cy="1511400"/>
          </a:xfrm>
          <a:prstGeom prst="rect">
            <a:avLst/>
          </a:prstGeom>
        </p:spPr>
        <p:txBody>
          <a:bodyPr spcFirstLastPara="1" wrap="square" lIns="182850" tIns="182850" rIns="182850" bIns="18285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623400" y="2779200"/>
            <a:ext cx="5616000" cy="63588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980500" y="900300"/>
            <a:ext cx="12735600" cy="81816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9144000" y="-250"/>
            <a:ext cx="9144000" cy="10287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531000" y="2466350"/>
            <a:ext cx="8090400" cy="2964600"/>
          </a:xfrm>
          <a:prstGeom prst="rect">
            <a:avLst/>
          </a:prstGeom>
        </p:spPr>
        <p:txBody>
          <a:bodyPr spcFirstLastPara="1" wrap="square" lIns="182850" tIns="182850" rIns="182850" bIns="1828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1pPr>
            <a:lvl2pPr lvl="1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2pPr>
            <a:lvl3pPr lvl="2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3pPr>
            <a:lvl4pPr lvl="3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4pPr>
            <a:lvl5pPr lvl="4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5pPr>
            <a:lvl6pPr lvl="5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6pPr>
            <a:lvl7pPr lvl="6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7pPr>
            <a:lvl8pPr lvl="7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8pPr>
            <a:lvl9pPr lvl="8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531000" y="5606150"/>
            <a:ext cx="8090400" cy="24702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9879000" y="1448150"/>
            <a:ext cx="7674000" cy="7390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marL="457200" lvl="0" indent="-457200"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marL="914400" lvl="1" indent="-4064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2pPr>
            <a:lvl3pPr marL="1371600" lvl="2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3pPr>
            <a:lvl4pPr marL="1828800" lvl="3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4pPr>
            <a:lvl5pPr marL="2286000" lvl="4" indent="-4064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5pPr>
            <a:lvl6pPr marL="2743200" lvl="5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6pPr>
            <a:lvl7pPr marL="3200400" lvl="6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7pPr>
            <a:lvl8pPr marL="3657600" lvl="7" indent="-4064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8pPr>
            <a:lvl9pPr marL="4114800" lvl="8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623400" y="8461150"/>
            <a:ext cx="11997600" cy="1210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3400" y="2304950"/>
            <a:ext cx="17041200" cy="68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rmAutofit/>
          </a:bodyPr>
          <a:lstStyle>
            <a:lvl1pPr marL="457200" lvl="0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Char char="●"/>
              <a:defRPr sz="3600">
                <a:solidFill>
                  <a:schemeClr val="dk2"/>
                </a:solidFill>
              </a:defRPr>
            </a:lvl1pPr>
            <a:lvl2pPr marL="914400" lvl="1" indent="-406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2pPr>
            <a:lvl3pPr marL="1371600" lvl="2" indent="-406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3pPr>
            <a:lvl4pPr marL="1828800" lvl="3" indent="-406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●"/>
              <a:defRPr sz="2800">
                <a:solidFill>
                  <a:schemeClr val="dk2"/>
                </a:solidFill>
              </a:defRPr>
            </a:lvl4pPr>
            <a:lvl5pPr marL="2286000" lvl="4" indent="-406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5pPr>
            <a:lvl6pPr marL="2743200" lvl="5" indent="-406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6pPr>
            <a:lvl7pPr marL="3200400" lvl="6" indent="-406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●"/>
              <a:defRPr sz="2800">
                <a:solidFill>
                  <a:schemeClr val="dk2"/>
                </a:solidFill>
              </a:defRPr>
            </a:lvl7pPr>
            <a:lvl8pPr marL="3657600" lvl="7" indent="-406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8pPr>
            <a:lvl9pPr marL="4114800" lvl="8" indent="-406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 algn="r">
              <a:buNone/>
              <a:defRPr sz="2000">
                <a:solidFill>
                  <a:schemeClr val="dk2"/>
                </a:solidFill>
              </a:defRPr>
            </a:lvl1pPr>
            <a:lvl2pPr lvl="1" algn="r">
              <a:buNone/>
              <a:defRPr sz="2000">
                <a:solidFill>
                  <a:schemeClr val="dk2"/>
                </a:solidFill>
              </a:defRPr>
            </a:lvl2pPr>
            <a:lvl3pPr lvl="2" algn="r">
              <a:buNone/>
              <a:defRPr sz="2000">
                <a:solidFill>
                  <a:schemeClr val="dk2"/>
                </a:solidFill>
              </a:defRPr>
            </a:lvl3pPr>
            <a:lvl4pPr lvl="3" algn="r">
              <a:buNone/>
              <a:defRPr sz="2000">
                <a:solidFill>
                  <a:schemeClr val="dk2"/>
                </a:solidFill>
              </a:defRPr>
            </a:lvl4pPr>
            <a:lvl5pPr lvl="4" algn="r">
              <a:buNone/>
              <a:defRPr sz="2000">
                <a:solidFill>
                  <a:schemeClr val="dk2"/>
                </a:solidFill>
              </a:defRPr>
            </a:lvl5pPr>
            <a:lvl6pPr lvl="5" algn="r">
              <a:buNone/>
              <a:defRPr sz="2000">
                <a:solidFill>
                  <a:schemeClr val="dk2"/>
                </a:solidFill>
              </a:defRPr>
            </a:lvl6pPr>
            <a:lvl7pPr lvl="6" algn="r">
              <a:buNone/>
              <a:defRPr sz="2000">
                <a:solidFill>
                  <a:schemeClr val="dk2"/>
                </a:solidFill>
              </a:defRPr>
            </a:lvl7pPr>
            <a:lvl8pPr lvl="7" algn="r">
              <a:buNone/>
              <a:defRPr sz="2000">
                <a:solidFill>
                  <a:schemeClr val="dk2"/>
                </a:solidFill>
              </a:defRPr>
            </a:lvl8pPr>
            <a:lvl9pPr lvl="8" algn="r">
              <a:buNone/>
              <a:defRPr sz="2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studentservices@ncsu.edu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l="7822" t="18224" r="11694" b="31954"/>
          <a:stretch/>
        </p:blipFill>
        <p:spPr>
          <a:xfrm flipH="1">
            <a:off x="0" y="0"/>
            <a:ext cx="18288000" cy="10286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07252" y="1"/>
            <a:ext cx="2673500" cy="1281899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0" y="9454800"/>
            <a:ext cx="18288000" cy="1107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algn="ctr"/>
            <a:r>
              <a:rPr lang="en" sz="1600" b="1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NC STATE </a:t>
            </a:r>
            <a:r>
              <a:rPr lang="en" sz="1600" dirty="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UNIVERSITY	     </a:t>
            </a:r>
            <a:r>
              <a:rPr lang="en" sz="1600" dirty="0">
                <a:solidFill>
                  <a:srgbClr val="CC000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	</a:t>
            </a:r>
            <a:r>
              <a:rPr lang="en" sz="1600" b="1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|	                    	</a:t>
            </a:r>
            <a:r>
              <a:rPr lang="en-US" sz="1600" b="1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MONEY MATTERS                                           </a:t>
            </a:r>
            <a:r>
              <a:rPr lang="en" sz="1600" b="1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|                                           </a:t>
            </a:r>
            <a:r>
              <a:rPr lang="en-US" sz="1600" b="1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JULY</a:t>
            </a:r>
            <a:r>
              <a:rPr lang="en-US" sz="16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2024</a:t>
            </a:r>
          </a:p>
          <a:p>
            <a:pPr algn="ctr"/>
            <a:endParaRPr lang="en-US" sz="1600" dirty="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lvl="0" algn="ctr"/>
            <a:r>
              <a:rPr lang="en" sz="1600" b="1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				</a:t>
            </a:r>
            <a:r>
              <a:rPr lang="en" sz="16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		</a:t>
            </a:r>
            <a:r>
              <a:rPr lang="en" sz="1600" b="1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					</a:t>
            </a:r>
            <a:endParaRPr sz="1600" dirty="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57" name="Google Shape;57;p13"/>
          <p:cNvSpPr/>
          <p:nvPr/>
        </p:nvSpPr>
        <p:spPr>
          <a:xfrm>
            <a:off x="2180925" y="5154975"/>
            <a:ext cx="9800100" cy="975000"/>
          </a:xfrm>
          <a:prstGeom prst="rect">
            <a:avLst/>
          </a:prstGeom>
          <a:solidFill>
            <a:srgbClr val="CC0000"/>
          </a:solidFill>
          <a:ln w="381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Student Services Center</a:t>
            </a:r>
            <a:endParaRPr sz="3800">
              <a:solidFill>
                <a:srgbClr val="FFFFFF"/>
              </a:solidFill>
            </a:endParaRPr>
          </a:p>
        </p:txBody>
      </p:sp>
      <p:sp>
        <p:nvSpPr>
          <p:cNvPr id="58" name="Google Shape;58;p13"/>
          <p:cNvSpPr/>
          <p:nvPr/>
        </p:nvSpPr>
        <p:spPr>
          <a:xfrm>
            <a:off x="2180925" y="6129975"/>
            <a:ext cx="9800100" cy="1621800"/>
          </a:xfrm>
          <a:prstGeom prst="rect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studentservices.ncsu.edu</a:t>
            </a:r>
            <a:endParaRPr sz="60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2028300" y="2984913"/>
            <a:ext cx="16259700" cy="18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8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MONEY MATTERS </a:t>
            </a:r>
            <a:endParaRPr sz="7900">
              <a:solidFill>
                <a:srgbClr val="FFFFFF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2"/>
          <p:cNvSpPr/>
          <p:nvPr/>
        </p:nvSpPr>
        <p:spPr>
          <a:xfrm>
            <a:off x="475" y="0"/>
            <a:ext cx="3544500" cy="102870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33" name="Google Shape;233;p22"/>
          <p:cNvSpPr/>
          <p:nvPr/>
        </p:nvSpPr>
        <p:spPr>
          <a:xfrm>
            <a:off x="196700" y="0"/>
            <a:ext cx="3544500" cy="102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VETERANS</a:t>
            </a:r>
            <a:endParaRPr sz="5200" b="1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BENEFITS</a:t>
            </a:r>
            <a:endParaRPr sz="5200" b="1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34" name="Google Shape;234;p22"/>
          <p:cNvSpPr/>
          <p:nvPr/>
        </p:nvSpPr>
        <p:spPr>
          <a:xfrm>
            <a:off x="5215596" y="2218088"/>
            <a:ext cx="9835800" cy="16155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33333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35" name="Google Shape;235;p22"/>
          <p:cNvSpPr/>
          <p:nvPr/>
        </p:nvSpPr>
        <p:spPr>
          <a:xfrm>
            <a:off x="5983600" y="2644750"/>
            <a:ext cx="9256500" cy="10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dirty="0">
                <a:solidFill>
                  <a:srgbClr val="CC000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Go to </a:t>
            </a:r>
            <a:r>
              <a:rPr lang="en" sz="3800" b="1" dirty="0">
                <a:solidFill>
                  <a:srgbClr val="CC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MyPack.ncsu.edu</a:t>
            </a:r>
            <a:r>
              <a:rPr lang="en" sz="3800" dirty="0">
                <a:solidFill>
                  <a:srgbClr val="CC000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to update your status</a:t>
            </a:r>
            <a:br>
              <a:rPr lang="en" sz="3800" dirty="0">
                <a:solidFill>
                  <a:srgbClr val="33333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</a:br>
            <a:r>
              <a:rPr lang="en" sz="2000" dirty="0">
                <a:solidFill>
                  <a:srgbClr val="33333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MyPack Portal → Personal Info</a:t>
            </a:r>
            <a:endParaRPr sz="2200" dirty="0">
              <a:solidFill>
                <a:srgbClr val="33333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36" name="Google Shape;236;p22"/>
          <p:cNvSpPr/>
          <p:nvPr/>
        </p:nvSpPr>
        <p:spPr>
          <a:xfrm>
            <a:off x="4483075" y="1562813"/>
            <a:ext cx="9835800" cy="1051500"/>
          </a:xfrm>
          <a:prstGeom prst="rect">
            <a:avLst/>
          </a:prstGeom>
          <a:solidFill>
            <a:srgbClr val="666666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37" name="Google Shape;237;p22"/>
          <p:cNvSpPr/>
          <p:nvPr/>
        </p:nvSpPr>
        <p:spPr>
          <a:xfrm>
            <a:off x="5224950" y="4663326"/>
            <a:ext cx="9835800" cy="16155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33333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39" name="Google Shape;239;p22"/>
          <p:cNvSpPr/>
          <p:nvPr/>
        </p:nvSpPr>
        <p:spPr>
          <a:xfrm>
            <a:off x="4483075" y="4008113"/>
            <a:ext cx="9835800" cy="1051500"/>
          </a:xfrm>
          <a:prstGeom prst="rect">
            <a:avLst/>
          </a:prstGeom>
          <a:solidFill>
            <a:srgbClr val="434343"/>
          </a:solidFill>
          <a:ln w="3810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40" name="Google Shape;240;p22"/>
          <p:cNvSpPr/>
          <p:nvPr/>
        </p:nvSpPr>
        <p:spPr>
          <a:xfrm>
            <a:off x="5249963" y="7128559"/>
            <a:ext cx="9835800" cy="16155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26262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rgbClr val="33333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38" name="Google Shape;238;p22"/>
          <p:cNvSpPr/>
          <p:nvPr/>
        </p:nvSpPr>
        <p:spPr>
          <a:xfrm>
            <a:off x="5983600" y="7555159"/>
            <a:ext cx="9043800" cy="11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dirty="0">
                <a:solidFill>
                  <a:srgbClr val="CC000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gibillfinance@ncsu.edu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33333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MyPack Portal      Student Accounts </a:t>
            </a:r>
            <a:endParaRPr sz="2000" dirty="0">
              <a:solidFill>
                <a:srgbClr val="333333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241" name="Google Shape;241;p22"/>
          <p:cNvSpPr/>
          <p:nvPr/>
        </p:nvSpPr>
        <p:spPr>
          <a:xfrm>
            <a:off x="5986011" y="5087419"/>
            <a:ext cx="11109600" cy="10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dirty="0">
                <a:solidFill>
                  <a:srgbClr val="CC000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veterans.ncsu.edu   nctstatevets@ncsu.edu</a:t>
            </a:r>
            <a:br>
              <a:rPr lang="en" sz="3800" dirty="0">
                <a:solidFill>
                  <a:srgbClr val="CC000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</a:br>
            <a:r>
              <a:rPr lang="en" sz="2000" dirty="0">
                <a:solidFill>
                  <a:srgbClr val="33333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(919) 515-6278    -    100 Witherspoon Student Center</a:t>
            </a:r>
            <a:endParaRPr sz="2000" dirty="0">
              <a:solidFill>
                <a:srgbClr val="333333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242" name="Google Shape;242;p22"/>
          <p:cNvSpPr/>
          <p:nvPr/>
        </p:nvSpPr>
        <p:spPr>
          <a:xfrm>
            <a:off x="4483075" y="6453413"/>
            <a:ext cx="9835800" cy="1051500"/>
          </a:xfrm>
          <a:prstGeom prst="rect">
            <a:avLst/>
          </a:prstGeom>
          <a:solidFill>
            <a:srgbClr val="262626"/>
          </a:solidFill>
          <a:ln w="38100" cap="flat" cmpd="sng">
            <a:solidFill>
              <a:srgbClr val="26262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43" name="Google Shape;243;p22"/>
          <p:cNvSpPr/>
          <p:nvPr/>
        </p:nvSpPr>
        <p:spPr>
          <a:xfrm>
            <a:off x="5275175" y="1562813"/>
            <a:ext cx="9043800" cy="1051500"/>
          </a:xfrm>
          <a:prstGeom prst="rect">
            <a:avLst/>
          </a:prstGeom>
          <a:solidFill>
            <a:srgbClr val="666666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rPr>
              <a:t>#1</a:t>
            </a:r>
            <a:r>
              <a:rPr lang="en" sz="3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Review Military-Connected Student Checklist </a:t>
            </a:r>
            <a:endParaRPr sz="32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    </a:t>
            </a:r>
            <a:r>
              <a:rPr lang="en" sz="29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" sz="3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and Update Your Military Status</a:t>
            </a:r>
            <a:endParaRPr sz="32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44" name="Google Shape;244;p22"/>
          <p:cNvSpPr/>
          <p:nvPr/>
        </p:nvSpPr>
        <p:spPr>
          <a:xfrm>
            <a:off x="5275175" y="4008113"/>
            <a:ext cx="9043800" cy="1051500"/>
          </a:xfrm>
          <a:prstGeom prst="rect">
            <a:avLst/>
          </a:prstGeom>
          <a:solidFill>
            <a:srgbClr val="434343"/>
          </a:solidFill>
          <a:ln w="3810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chemeClr val="lt1"/>
                </a:solidFill>
                <a:latin typeface="Roboto Thin"/>
                <a:ea typeface="Roboto Thin"/>
                <a:cs typeface="Roboto Thin"/>
                <a:sym typeface="Roboto Thin"/>
              </a:rPr>
              <a:t>#2 </a:t>
            </a:r>
            <a:r>
              <a:rPr lang="en" sz="3200" b="1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Thin"/>
              </a:rPr>
              <a:t>Visit the Military and Veteran Services Office</a:t>
            </a:r>
            <a:endParaRPr sz="3200" b="1" dirty="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45" name="Google Shape;245;p22"/>
          <p:cNvSpPr/>
          <p:nvPr/>
        </p:nvSpPr>
        <p:spPr>
          <a:xfrm>
            <a:off x="5275175" y="6453413"/>
            <a:ext cx="9043800" cy="1051500"/>
          </a:xfrm>
          <a:prstGeom prst="rect">
            <a:avLst/>
          </a:prstGeom>
          <a:solidFill>
            <a:srgbClr val="262626"/>
          </a:solidFill>
          <a:ln w="38100" cap="flat" cmpd="sng">
            <a:solidFill>
              <a:srgbClr val="26262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3200" dirty="0">
                <a:solidFill>
                  <a:schemeClr val="lt1"/>
                </a:solidFill>
                <a:latin typeface="Roboto Thin"/>
                <a:ea typeface="Roboto Thin"/>
                <a:cs typeface="Roboto Thin"/>
                <a:sym typeface="Roboto Thin"/>
              </a:rPr>
              <a:t>#3 </a:t>
            </a:r>
            <a:r>
              <a:rPr lang="en" sz="3200" b="1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Sign Up for the GI Bill Payment plan (VA Students)</a:t>
            </a:r>
            <a:endParaRPr sz="3200" b="1" dirty="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7" name="Google Shape;56;p13"/>
          <p:cNvSpPr txBox="1"/>
          <p:nvPr/>
        </p:nvSpPr>
        <p:spPr>
          <a:xfrm>
            <a:off x="3544975" y="9343411"/>
            <a:ext cx="14546800" cy="1107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algn="ctr"/>
            <a:r>
              <a:rPr lang="en" sz="1600" b="1" dirty="0">
                <a:solidFill>
                  <a:srgbClr val="C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NC STATE </a:t>
            </a:r>
            <a:r>
              <a:rPr lang="en" sz="1600" dirty="0">
                <a:solidFill>
                  <a:srgbClr val="C0000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UNIVERSITY</a:t>
            </a:r>
            <a:r>
              <a:rPr lang="en" sz="1600" dirty="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	     </a:t>
            </a:r>
            <a:r>
              <a:rPr lang="en" sz="1600" dirty="0">
                <a:solidFill>
                  <a:srgbClr val="CC000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	</a:t>
            </a:r>
            <a:r>
              <a:rPr lang="en" sz="16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|	                    	</a:t>
            </a:r>
            <a:r>
              <a:rPr lang="en-US" sz="16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MONEY MATTERS                                           </a:t>
            </a:r>
            <a:r>
              <a:rPr lang="en" sz="16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|                                           </a:t>
            </a:r>
            <a:r>
              <a:rPr lang="en" sz="1600" dirty="0">
                <a:solidFill>
                  <a:schemeClr val="bg2">
                    <a:lumMod val="40000"/>
                    <a:lumOff val="60000"/>
                  </a:schemeClr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JULY 2024</a:t>
            </a:r>
            <a:endParaRPr lang="en-US" sz="1600" dirty="0">
              <a:solidFill>
                <a:schemeClr val="bg2">
                  <a:lumMod val="40000"/>
                  <a:lumOff val="60000"/>
                </a:schemeClr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algn="ctr"/>
            <a:endParaRPr lang="en-US" sz="1600" dirty="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lvl="0" algn="ctr"/>
            <a:r>
              <a:rPr lang="en" sz="1600" b="1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				</a:t>
            </a:r>
            <a:r>
              <a:rPr lang="en" sz="16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		</a:t>
            </a:r>
            <a:r>
              <a:rPr lang="en" sz="1600" b="1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					</a:t>
            </a:r>
            <a:endParaRPr sz="1600" dirty="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7589519" y="8451669"/>
            <a:ext cx="26125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4"/>
          <p:cNvSpPr/>
          <p:nvPr/>
        </p:nvSpPr>
        <p:spPr>
          <a:xfrm>
            <a:off x="475" y="0"/>
            <a:ext cx="3544500" cy="10287000"/>
          </a:xfrm>
          <a:prstGeom prst="rect">
            <a:avLst/>
          </a:prstGeom>
          <a:solidFill>
            <a:srgbClr val="6F7D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65" name="Google Shape;265;p24"/>
          <p:cNvSpPr/>
          <p:nvPr/>
        </p:nvSpPr>
        <p:spPr>
          <a:xfrm>
            <a:off x="196700" y="-3"/>
            <a:ext cx="3544500" cy="102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WHY DOES MY FINANCIAL AID</a:t>
            </a:r>
            <a:endParaRPr sz="40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SHOW AS </a:t>
            </a:r>
            <a:r>
              <a:rPr lang="en" sz="4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PENDING AID </a:t>
            </a:r>
            <a:r>
              <a:rPr lang="en" sz="40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ON THE </a:t>
            </a:r>
            <a:endParaRPr sz="40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BILLING STATEMENT?</a:t>
            </a:r>
            <a:endParaRPr sz="40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66" name="Google Shape;266;p24"/>
          <p:cNvSpPr txBox="1"/>
          <p:nvPr/>
        </p:nvSpPr>
        <p:spPr>
          <a:xfrm>
            <a:off x="4724525" y="1224400"/>
            <a:ext cx="77523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MyPack </a:t>
            </a:r>
            <a:r>
              <a:rPr lang="en" sz="34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Portal     MyPack.ncsu.edu </a:t>
            </a:r>
            <a:endParaRPr sz="1000">
              <a:solidFill>
                <a:schemeClr val="lt1"/>
              </a:solidFill>
            </a:endParaRPr>
          </a:p>
        </p:txBody>
      </p:sp>
      <p:cxnSp>
        <p:nvCxnSpPr>
          <p:cNvPr id="267" name="Google Shape;267;p24"/>
          <p:cNvCxnSpPr/>
          <p:nvPr/>
        </p:nvCxnSpPr>
        <p:spPr>
          <a:xfrm>
            <a:off x="13047150" y="4523750"/>
            <a:ext cx="0" cy="4534200"/>
          </a:xfrm>
          <a:prstGeom prst="straightConnector1">
            <a:avLst/>
          </a:prstGeom>
          <a:noFill/>
          <a:ln w="28575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8" name="Google Shape;268;p24"/>
          <p:cNvSpPr/>
          <p:nvPr/>
        </p:nvSpPr>
        <p:spPr>
          <a:xfrm>
            <a:off x="13202175" y="4371350"/>
            <a:ext cx="4785000" cy="41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400" b="1" dirty="0">
                <a:solidFill>
                  <a:srgbClr val="CC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Tip</a:t>
            </a:r>
            <a:endParaRPr sz="3400" b="1" dirty="0">
              <a:solidFill>
                <a:srgbClr val="CC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400" dirty="0">
                <a:solidFill>
                  <a:srgbClr val="43434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Financial aid will show as pending until the funds </a:t>
            </a:r>
            <a:r>
              <a:rPr lang="en" sz="3400" b="1" u="sng" dirty="0">
                <a:solidFill>
                  <a:srgbClr val="43434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disburse</a:t>
            </a:r>
            <a:r>
              <a:rPr lang="en" sz="3400" dirty="0">
                <a:solidFill>
                  <a:srgbClr val="43434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to the Student Account. This typically happens around the first day of classes for the Fall and Spring terms. </a:t>
            </a:r>
            <a:endParaRPr sz="3400" dirty="0">
              <a:solidFill>
                <a:srgbClr val="CC0000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269" name="Google Shape;269;p24"/>
          <p:cNvSpPr/>
          <p:nvPr/>
        </p:nvSpPr>
        <p:spPr>
          <a:xfrm>
            <a:off x="4249025" y="1235000"/>
            <a:ext cx="8486700" cy="7827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857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0" name="Google Shape;270;p24"/>
          <p:cNvGrpSpPr/>
          <p:nvPr/>
        </p:nvGrpSpPr>
        <p:grpSpPr>
          <a:xfrm>
            <a:off x="4230663" y="1233550"/>
            <a:ext cx="8482038" cy="7818425"/>
            <a:chOff x="4221488" y="495325"/>
            <a:chExt cx="8482038" cy="7818425"/>
          </a:xfrm>
        </p:grpSpPr>
        <p:pic>
          <p:nvPicPr>
            <p:cNvPr id="271" name="Google Shape;271;p24"/>
            <p:cNvPicPr preferRelativeResize="0"/>
            <p:nvPr/>
          </p:nvPicPr>
          <p:blipFill rotWithShape="1">
            <a:blip r:embed="rId3">
              <a:alphaModFix/>
            </a:blip>
            <a:srcRect l="5519" t="13197" r="5171" b="8896"/>
            <a:stretch/>
          </p:blipFill>
          <p:spPr>
            <a:xfrm>
              <a:off x="4221488" y="1185025"/>
              <a:ext cx="8482038" cy="71287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2" name="Google Shape;272;p24"/>
            <p:cNvSpPr/>
            <p:nvPr/>
          </p:nvSpPr>
          <p:spPr>
            <a:xfrm>
              <a:off x="4221500" y="495325"/>
              <a:ext cx="8481900" cy="689700"/>
            </a:xfrm>
            <a:prstGeom prst="rect">
              <a:avLst/>
            </a:prstGeom>
            <a:solidFill>
              <a:srgbClr val="CC0000"/>
            </a:solidFill>
            <a:ln w="9525" cap="flat" cmpd="sng">
              <a:solidFill>
                <a:srgbClr val="CC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3" name="Google Shape;273;p24"/>
          <p:cNvSpPr txBox="1"/>
          <p:nvPr/>
        </p:nvSpPr>
        <p:spPr>
          <a:xfrm>
            <a:off x="4724525" y="1224400"/>
            <a:ext cx="77523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MyPack </a:t>
            </a:r>
            <a:r>
              <a:rPr lang="en" sz="34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Portal     MyPack.ncsu.edu </a:t>
            </a:r>
            <a:endParaRPr sz="1000">
              <a:solidFill>
                <a:schemeClr val="lt1"/>
              </a:solidFill>
            </a:endParaRPr>
          </a:p>
        </p:txBody>
      </p:sp>
      <p:pic>
        <p:nvPicPr>
          <p:cNvPr id="274" name="Google Shape;274;p24"/>
          <p:cNvPicPr preferRelativeResize="0"/>
          <p:nvPr/>
        </p:nvPicPr>
        <p:blipFill rotWithShape="1">
          <a:blip r:embed="rId4">
            <a:alphaModFix/>
          </a:blip>
          <a:srcRect l="5293" t="12919" r="68948" b="68571"/>
          <a:stretch/>
        </p:blipFill>
        <p:spPr>
          <a:xfrm>
            <a:off x="13202175" y="1932400"/>
            <a:ext cx="2675901" cy="1852450"/>
          </a:xfrm>
          <a:prstGeom prst="rect">
            <a:avLst/>
          </a:prstGeom>
          <a:noFill/>
          <a:ln>
            <a:noFill/>
          </a:ln>
          <a:effectLst>
            <a:outerShdw blurRad="485775" dist="19050" dir="5400000" algn="bl" rotWithShape="0">
              <a:srgbClr val="000000">
                <a:alpha val="10000"/>
              </a:srgbClr>
            </a:outerShdw>
          </a:effectLst>
        </p:spPr>
      </p:pic>
      <p:sp>
        <p:nvSpPr>
          <p:cNvPr id="275" name="Google Shape;275;p24"/>
          <p:cNvSpPr/>
          <p:nvPr/>
        </p:nvSpPr>
        <p:spPr>
          <a:xfrm>
            <a:off x="9947000" y="2257450"/>
            <a:ext cx="2529900" cy="2529900"/>
          </a:xfrm>
          <a:prstGeom prst="donut">
            <a:avLst>
              <a:gd name="adj" fmla="val 8397"/>
            </a:avLst>
          </a:prstGeom>
          <a:solidFill>
            <a:srgbClr val="CC0000"/>
          </a:solidFill>
          <a:ln w="952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  <a:effectLst>
            <a:outerShdw blurRad="485775" dist="19050" dir="5400000" algn="bl" rotWithShape="0">
              <a:srgbClr val="000000">
                <a:alpha val="8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C0000"/>
              </a:solidFill>
            </a:endParaRPr>
          </a:p>
        </p:txBody>
      </p:sp>
      <p:sp>
        <p:nvSpPr>
          <p:cNvPr id="276" name="Google Shape;276;p24"/>
          <p:cNvSpPr/>
          <p:nvPr/>
        </p:nvSpPr>
        <p:spPr>
          <a:xfrm>
            <a:off x="16275200" y="3176438"/>
            <a:ext cx="1852500" cy="6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500">
                <a:solidFill>
                  <a:srgbClr val="43434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Most current information</a:t>
            </a:r>
            <a:endParaRPr sz="2400">
              <a:solidFill>
                <a:srgbClr val="43434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277" name="Google Shape;277;p24"/>
          <p:cNvCxnSpPr/>
          <p:nvPr/>
        </p:nvCxnSpPr>
        <p:spPr>
          <a:xfrm>
            <a:off x="13047150" y="1944150"/>
            <a:ext cx="0" cy="1780200"/>
          </a:xfrm>
          <a:prstGeom prst="straightConnector1">
            <a:avLst/>
          </a:prstGeom>
          <a:noFill/>
          <a:ln w="28575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8" name="Google Shape;278;p24"/>
          <p:cNvCxnSpPr/>
          <p:nvPr/>
        </p:nvCxnSpPr>
        <p:spPr>
          <a:xfrm>
            <a:off x="14544900" y="3512600"/>
            <a:ext cx="1513200" cy="0"/>
          </a:xfrm>
          <a:prstGeom prst="straightConnector1">
            <a:avLst/>
          </a:prstGeom>
          <a:noFill/>
          <a:ln w="28575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79" name="Google Shape;279;p24"/>
          <p:cNvCxnSpPr>
            <a:stCxn id="275" idx="6"/>
          </p:cNvCxnSpPr>
          <p:nvPr/>
        </p:nvCxnSpPr>
        <p:spPr>
          <a:xfrm>
            <a:off x="12476900" y="3522400"/>
            <a:ext cx="485400" cy="0"/>
          </a:xfrm>
          <a:prstGeom prst="straightConnector1">
            <a:avLst/>
          </a:prstGeom>
          <a:noFill/>
          <a:ln w="28575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80" name="Google Shape;280;p24"/>
          <p:cNvCxnSpPr/>
          <p:nvPr/>
        </p:nvCxnSpPr>
        <p:spPr>
          <a:xfrm>
            <a:off x="16216325" y="3257750"/>
            <a:ext cx="0" cy="509700"/>
          </a:xfrm>
          <a:prstGeom prst="straightConnector1">
            <a:avLst/>
          </a:prstGeom>
          <a:noFill/>
          <a:ln w="28575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1" name="Google Shape;281;p24"/>
          <p:cNvSpPr txBox="1"/>
          <p:nvPr/>
        </p:nvSpPr>
        <p:spPr>
          <a:xfrm>
            <a:off x="4724525" y="191350"/>
            <a:ext cx="124560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3400" b="1">
                <a:solidFill>
                  <a:srgbClr val="6F7D1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MyPack </a:t>
            </a:r>
            <a:r>
              <a:rPr lang="en" sz="3400">
                <a:solidFill>
                  <a:srgbClr val="6F7D1C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Portal </a:t>
            </a:r>
            <a:r>
              <a:rPr lang="en" sz="2600">
                <a:solidFill>
                  <a:srgbClr val="6F7D1C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➔</a:t>
            </a:r>
            <a:r>
              <a:rPr lang="en" sz="2900">
                <a:solidFill>
                  <a:srgbClr val="6F7D1C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</a:t>
            </a:r>
            <a:r>
              <a:rPr lang="en" sz="3400">
                <a:solidFill>
                  <a:srgbClr val="6F7D1C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Student Accounts </a:t>
            </a:r>
            <a:r>
              <a:rPr lang="en" sz="2600">
                <a:solidFill>
                  <a:srgbClr val="6F7D1C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➔</a:t>
            </a:r>
            <a:r>
              <a:rPr lang="en" sz="2900">
                <a:solidFill>
                  <a:srgbClr val="6F7D1C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</a:t>
            </a:r>
            <a:r>
              <a:rPr lang="en" sz="3400">
                <a:solidFill>
                  <a:srgbClr val="6F7D1C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What I Owe</a:t>
            </a:r>
            <a:r>
              <a:rPr lang="en" sz="3800">
                <a:solidFill>
                  <a:srgbClr val="999999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</a:t>
            </a:r>
            <a:endParaRPr sz="1300">
              <a:solidFill>
                <a:srgbClr val="999999"/>
              </a:solidFill>
            </a:endParaRPr>
          </a:p>
        </p:txBody>
      </p:sp>
      <p:sp>
        <p:nvSpPr>
          <p:cNvPr id="21" name="Google Shape;56;p13"/>
          <p:cNvSpPr txBox="1"/>
          <p:nvPr/>
        </p:nvSpPr>
        <p:spPr>
          <a:xfrm>
            <a:off x="3544975" y="9343411"/>
            <a:ext cx="14546800" cy="1107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algn="ctr"/>
            <a:r>
              <a:rPr lang="en" sz="1600" b="1" dirty="0">
                <a:solidFill>
                  <a:srgbClr val="C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NC STATE </a:t>
            </a:r>
            <a:r>
              <a:rPr lang="en" sz="1600" dirty="0">
                <a:solidFill>
                  <a:srgbClr val="C0000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UNIVERSITY</a:t>
            </a:r>
            <a:r>
              <a:rPr lang="en" sz="1600" dirty="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	     </a:t>
            </a:r>
            <a:r>
              <a:rPr lang="en" sz="1600" dirty="0">
                <a:solidFill>
                  <a:srgbClr val="CC000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	</a:t>
            </a:r>
            <a:r>
              <a:rPr lang="en" sz="16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|	                    	</a:t>
            </a:r>
            <a:r>
              <a:rPr lang="en-US" sz="16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MONEY MATTERS                                           </a:t>
            </a:r>
            <a:r>
              <a:rPr lang="en" sz="16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|                                           </a:t>
            </a:r>
            <a:r>
              <a:rPr lang="en" sz="1600" dirty="0">
                <a:solidFill>
                  <a:schemeClr val="bg2">
                    <a:lumMod val="40000"/>
                    <a:lumOff val="60000"/>
                  </a:schemeClr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JULY 2024</a:t>
            </a:r>
            <a:endParaRPr lang="en-US" sz="1600" dirty="0">
              <a:solidFill>
                <a:schemeClr val="bg2">
                  <a:lumMod val="40000"/>
                  <a:lumOff val="60000"/>
                </a:schemeClr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algn="ctr"/>
            <a:endParaRPr lang="en-US" sz="1600" dirty="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lvl="0" algn="ctr"/>
            <a:r>
              <a:rPr lang="en" sz="1600" b="1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				</a:t>
            </a:r>
            <a:r>
              <a:rPr lang="en" sz="16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		</a:t>
            </a:r>
            <a:r>
              <a:rPr lang="en" sz="1600" b="1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					</a:t>
            </a:r>
            <a:endParaRPr sz="1600" dirty="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5"/>
          <p:cNvSpPr/>
          <p:nvPr/>
        </p:nvSpPr>
        <p:spPr>
          <a:xfrm>
            <a:off x="475" y="0"/>
            <a:ext cx="3544500" cy="10287000"/>
          </a:xfrm>
          <a:prstGeom prst="rect">
            <a:avLst/>
          </a:prstGeom>
          <a:solidFill>
            <a:srgbClr val="0084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88" name="Google Shape;288;p25"/>
          <p:cNvSpPr/>
          <p:nvPr/>
        </p:nvSpPr>
        <p:spPr>
          <a:xfrm>
            <a:off x="196700" y="0"/>
            <a:ext cx="3544500" cy="102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HOW DO I </a:t>
            </a:r>
            <a:r>
              <a:rPr lang="en" sz="5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SIGN UP </a:t>
            </a:r>
            <a:endParaRPr sz="5000" b="1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FOR DIRECT DEPOSIT</a:t>
            </a:r>
            <a:r>
              <a:rPr lang="en" sz="50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?</a:t>
            </a:r>
            <a:endParaRPr sz="50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89" name="Google Shape;289;p25"/>
          <p:cNvSpPr/>
          <p:nvPr/>
        </p:nvSpPr>
        <p:spPr>
          <a:xfrm>
            <a:off x="4249025" y="1235000"/>
            <a:ext cx="8486700" cy="7827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857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0" name="Google Shape;290;p25"/>
          <p:cNvGrpSpPr/>
          <p:nvPr/>
        </p:nvGrpSpPr>
        <p:grpSpPr>
          <a:xfrm>
            <a:off x="4230663" y="1233550"/>
            <a:ext cx="8482038" cy="7818425"/>
            <a:chOff x="4221488" y="495325"/>
            <a:chExt cx="8482038" cy="7818425"/>
          </a:xfrm>
        </p:grpSpPr>
        <p:pic>
          <p:nvPicPr>
            <p:cNvPr id="291" name="Google Shape;291;p25"/>
            <p:cNvPicPr preferRelativeResize="0"/>
            <p:nvPr/>
          </p:nvPicPr>
          <p:blipFill rotWithShape="1">
            <a:blip r:embed="rId3">
              <a:alphaModFix/>
            </a:blip>
            <a:srcRect l="5519" t="13197" r="5171" b="8896"/>
            <a:stretch/>
          </p:blipFill>
          <p:spPr>
            <a:xfrm>
              <a:off x="4221488" y="1185025"/>
              <a:ext cx="8482038" cy="71287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2" name="Google Shape;292;p25"/>
            <p:cNvSpPr/>
            <p:nvPr/>
          </p:nvSpPr>
          <p:spPr>
            <a:xfrm>
              <a:off x="4221500" y="495325"/>
              <a:ext cx="8481900" cy="689700"/>
            </a:xfrm>
            <a:prstGeom prst="rect">
              <a:avLst/>
            </a:prstGeom>
            <a:solidFill>
              <a:srgbClr val="CC0000"/>
            </a:solidFill>
            <a:ln w="9525" cap="flat" cmpd="sng">
              <a:solidFill>
                <a:srgbClr val="CC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3" name="Google Shape;293;p25"/>
          <p:cNvSpPr txBox="1"/>
          <p:nvPr/>
        </p:nvSpPr>
        <p:spPr>
          <a:xfrm>
            <a:off x="4724525" y="1224400"/>
            <a:ext cx="77523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MyPack </a:t>
            </a:r>
            <a:r>
              <a:rPr lang="en" sz="34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Portal     MyPack.ncsu.edu </a:t>
            </a:r>
            <a:endParaRPr sz="1000">
              <a:solidFill>
                <a:schemeClr val="lt1"/>
              </a:solidFill>
            </a:endParaRPr>
          </a:p>
        </p:txBody>
      </p:sp>
      <p:pic>
        <p:nvPicPr>
          <p:cNvPr id="294" name="Google Shape;294;p25"/>
          <p:cNvPicPr preferRelativeResize="0"/>
          <p:nvPr/>
        </p:nvPicPr>
        <p:blipFill rotWithShape="1">
          <a:blip r:embed="rId4">
            <a:alphaModFix/>
          </a:blip>
          <a:srcRect l="5293" t="12920" r="68948" b="8869"/>
          <a:stretch/>
        </p:blipFill>
        <p:spPr>
          <a:xfrm>
            <a:off x="13202184" y="1224400"/>
            <a:ext cx="2675891" cy="7827577"/>
          </a:xfrm>
          <a:prstGeom prst="rect">
            <a:avLst/>
          </a:prstGeom>
          <a:noFill/>
          <a:ln>
            <a:noFill/>
          </a:ln>
          <a:effectLst>
            <a:outerShdw blurRad="485775" dist="19050" dir="5400000" algn="bl" rotWithShape="0">
              <a:srgbClr val="000000">
                <a:alpha val="10000"/>
              </a:srgbClr>
            </a:outerShdw>
          </a:effectLst>
        </p:spPr>
      </p:pic>
      <p:sp>
        <p:nvSpPr>
          <p:cNvPr id="295" name="Google Shape;295;p25"/>
          <p:cNvSpPr/>
          <p:nvPr/>
        </p:nvSpPr>
        <p:spPr>
          <a:xfrm>
            <a:off x="9947000" y="2257450"/>
            <a:ext cx="2529900" cy="2529900"/>
          </a:xfrm>
          <a:prstGeom prst="donut">
            <a:avLst>
              <a:gd name="adj" fmla="val 8397"/>
            </a:avLst>
          </a:prstGeom>
          <a:solidFill>
            <a:srgbClr val="CC0000"/>
          </a:solidFill>
          <a:ln w="952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  <a:effectLst>
            <a:outerShdw blurRad="485775" dist="19050" dir="5400000" algn="bl" rotWithShape="0">
              <a:srgbClr val="000000">
                <a:alpha val="8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C0000"/>
              </a:solidFill>
            </a:endParaRPr>
          </a:p>
        </p:txBody>
      </p:sp>
      <p:cxnSp>
        <p:nvCxnSpPr>
          <p:cNvPr id="296" name="Google Shape;296;p25"/>
          <p:cNvCxnSpPr/>
          <p:nvPr/>
        </p:nvCxnSpPr>
        <p:spPr>
          <a:xfrm>
            <a:off x="13047150" y="1236150"/>
            <a:ext cx="0" cy="7844400"/>
          </a:xfrm>
          <a:prstGeom prst="straightConnector1">
            <a:avLst/>
          </a:prstGeom>
          <a:noFill/>
          <a:ln w="28575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7" name="Google Shape;297;p25"/>
          <p:cNvCxnSpPr>
            <a:stCxn id="295" idx="6"/>
          </p:cNvCxnSpPr>
          <p:nvPr/>
        </p:nvCxnSpPr>
        <p:spPr>
          <a:xfrm>
            <a:off x="12476900" y="3522400"/>
            <a:ext cx="485400" cy="0"/>
          </a:xfrm>
          <a:prstGeom prst="straightConnector1">
            <a:avLst/>
          </a:prstGeom>
          <a:noFill/>
          <a:ln w="28575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98" name="Google Shape;298;p25"/>
          <p:cNvCxnSpPr/>
          <p:nvPr/>
        </p:nvCxnSpPr>
        <p:spPr>
          <a:xfrm>
            <a:off x="15050075" y="5495900"/>
            <a:ext cx="1008300" cy="0"/>
          </a:xfrm>
          <a:prstGeom prst="straightConnector1">
            <a:avLst/>
          </a:prstGeom>
          <a:noFill/>
          <a:ln w="28575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99" name="Google Shape;299;p25"/>
          <p:cNvSpPr/>
          <p:nvPr/>
        </p:nvSpPr>
        <p:spPr>
          <a:xfrm>
            <a:off x="16268325" y="5171975"/>
            <a:ext cx="1852500" cy="19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solidFill>
                  <a:srgbClr val="CC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Tip</a:t>
            </a:r>
            <a:endParaRPr sz="1800" b="1">
              <a:solidFill>
                <a:srgbClr val="CC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43434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If there is a credit on your account and you are due a refund, the Cashier’s Office will refund that into the Direct Deposit account you have designated.</a:t>
            </a:r>
            <a:endParaRPr>
              <a:solidFill>
                <a:srgbClr val="43434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43434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43434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Always reconcile your account before utilizing any refunds.</a:t>
            </a:r>
            <a:endParaRPr>
              <a:solidFill>
                <a:srgbClr val="43434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CC0000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cxnSp>
        <p:nvCxnSpPr>
          <p:cNvPr id="300" name="Google Shape;300;p25"/>
          <p:cNvCxnSpPr/>
          <p:nvPr/>
        </p:nvCxnSpPr>
        <p:spPr>
          <a:xfrm>
            <a:off x="16212600" y="5143500"/>
            <a:ext cx="0" cy="3287100"/>
          </a:xfrm>
          <a:prstGeom prst="straightConnector1">
            <a:avLst/>
          </a:prstGeom>
          <a:noFill/>
          <a:ln w="28575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1" name="Google Shape;301;p25"/>
          <p:cNvSpPr txBox="1"/>
          <p:nvPr/>
        </p:nvSpPr>
        <p:spPr>
          <a:xfrm>
            <a:off x="4724525" y="191350"/>
            <a:ext cx="124560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3400" b="1">
                <a:solidFill>
                  <a:srgbClr val="0071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MyPack </a:t>
            </a:r>
            <a:r>
              <a:rPr lang="en" sz="3400">
                <a:solidFill>
                  <a:srgbClr val="00716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Portal </a:t>
            </a:r>
            <a:r>
              <a:rPr lang="en" sz="2600">
                <a:solidFill>
                  <a:srgbClr val="00716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➔</a:t>
            </a:r>
            <a:r>
              <a:rPr lang="en" sz="2900">
                <a:solidFill>
                  <a:srgbClr val="00716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</a:t>
            </a:r>
            <a:r>
              <a:rPr lang="en" sz="3400">
                <a:solidFill>
                  <a:srgbClr val="00716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Student Accounts </a:t>
            </a:r>
            <a:r>
              <a:rPr lang="en" sz="2600">
                <a:solidFill>
                  <a:srgbClr val="00716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➔</a:t>
            </a:r>
            <a:r>
              <a:rPr lang="en" sz="2900">
                <a:solidFill>
                  <a:srgbClr val="00716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</a:t>
            </a:r>
            <a:r>
              <a:rPr lang="en" sz="3400">
                <a:solidFill>
                  <a:srgbClr val="00716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Direct Deposit</a:t>
            </a:r>
            <a:r>
              <a:rPr lang="en" sz="3800">
                <a:solidFill>
                  <a:srgbClr val="999999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</a:t>
            </a:r>
            <a:endParaRPr sz="1300">
              <a:solidFill>
                <a:srgbClr val="999999"/>
              </a:solidFill>
            </a:endParaRPr>
          </a:p>
        </p:txBody>
      </p:sp>
      <p:sp>
        <p:nvSpPr>
          <p:cNvPr id="18" name="Google Shape;56;p13"/>
          <p:cNvSpPr txBox="1"/>
          <p:nvPr/>
        </p:nvSpPr>
        <p:spPr>
          <a:xfrm>
            <a:off x="3544975" y="9343411"/>
            <a:ext cx="14546800" cy="1107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algn="ctr"/>
            <a:r>
              <a:rPr lang="en" sz="1600" b="1" dirty="0">
                <a:solidFill>
                  <a:srgbClr val="C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NC STATE </a:t>
            </a:r>
            <a:r>
              <a:rPr lang="en" sz="1600" dirty="0">
                <a:solidFill>
                  <a:srgbClr val="C0000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UNIVERSITY</a:t>
            </a:r>
            <a:r>
              <a:rPr lang="en" sz="1600" dirty="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	     </a:t>
            </a:r>
            <a:r>
              <a:rPr lang="en" sz="1600" dirty="0">
                <a:solidFill>
                  <a:srgbClr val="CC000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	</a:t>
            </a:r>
            <a:r>
              <a:rPr lang="en" sz="16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|	                    	</a:t>
            </a:r>
            <a:r>
              <a:rPr lang="en-US" sz="16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MONEY MATTERS                                           </a:t>
            </a:r>
            <a:r>
              <a:rPr lang="en" sz="16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|                                           </a:t>
            </a:r>
            <a:r>
              <a:rPr lang="en" sz="1600" dirty="0">
                <a:solidFill>
                  <a:schemeClr val="bg2">
                    <a:lumMod val="40000"/>
                    <a:lumOff val="60000"/>
                  </a:schemeClr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JULY 2024</a:t>
            </a:r>
            <a:endParaRPr lang="en-US" sz="1600" dirty="0">
              <a:solidFill>
                <a:schemeClr val="bg2">
                  <a:lumMod val="40000"/>
                  <a:lumOff val="60000"/>
                </a:schemeClr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algn="ctr"/>
            <a:endParaRPr lang="en-US" sz="1600" dirty="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lvl="0" algn="ctr"/>
            <a:r>
              <a:rPr lang="en" sz="1600" b="1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				</a:t>
            </a:r>
            <a:r>
              <a:rPr lang="en" sz="16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		</a:t>
            </a:r>
            <a:r>
              <a:rPr lang="en" sz="1600" b="1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					</a:t>
            </a:r>
            <a:endParaRPr sz="1600" dirty="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6"/>
          <p:cNvSpPr/>
          <p:nvPr/>
        </p:nvSpPr>
        <p:spPr>
          <a:xfrm>
            <a:off x="475" y="0"/>
            <a:ext cx="3544500" cy="10287000"/>
          </a:xfrm>
          <a:prstGeom prst="rect">
            <a:avLst/>
          </a:prstGeom>
          <a:solidFill>
            <a:srgbClr val="42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08" name="Google Shape;308;p26"/>
          <p:cNvSpPr/>
          <p:nvPr/>
        </p:nvSpPr>
        <p:spPr>
          <a:xfrm>
            <a:off x="196700" y="0"/>
            <a:ext cx="3544500" cy="102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HOW DO I </a:t>
            </a:r>
            <a:endParaRPr sz="4000" b="1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ACCESS THE PIN </a:t>
            </a:r>
            <a:r>
              <a:rPr lang="en" sz="40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NEEDED FOR STUDENT AND PARENT/</a:t>
            </a:r>
            <a:endParaRPr sz="40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OTHER DESIGNEE?</a:t>
            </a:r>
            <a:endParaRPr sz="4000" b="1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09" name="Google Shape;309;p26"/>
          <p:cNvSpPr/>
          <p:nvPr/>
        </p:nvSpPr>
        <p:spPr>
          <a:xfrm>
            <a:off x="4249025" y="1235000"/>
            <a:ext cx="8486700" cy="7827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857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0" name="Google Shape;310;p26"/>
          <p:cNvGrpSpPr/>
          <p:nvPr/>
        </p:nvGrpSpPr>
        <p:grpSpPr>
          <a:xfrm>
            <a:off x="4230663" y="1233550"/>
            <a:ext cx="8482038" cy="7818425"/>
            <a:chOff x="4221488" y="495325"/>
            <a:chExt cx="8482038" cy="7818425"/>
          </a:xfrm>
        </p:grpSpPr>
        <p:pic>
          <p:nvPicPr>
            <p:cNvPr id="311" name="Google Shape;311;p26"/>
            <p:cNvPicPr preferRelativeResize="0"/>
            <p:nvPr/>
          </p:nvPicPr>
          <p:blipFill rotWithShape="1">
            <a:blip r:embed="rId3">
              <a:alphaModFix/>
            </a:blip>
            <a:srcRect l="5519" t="13197" r="5171" b="8896"/>
            <a:stretch/>
          </p:blipFill>
          <p:spPr>
            <a:xfrm>
              <a:off x="4221488" y="1185025"/>
              <a:ext cx="8482038" cy="71287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2" name="Google Shape;312;p26"/>
            <p:cNvSpPr/>
            <p:nvPr/>
          </p:nvSpPr>
          <p:spPr>
            <a:xfrm>
              <a:off x="4221500" y="495325"/>
              <a:ext cx="8481900" cy="689700"/>
            </a:xfrm>
            <a:prstGeom prst="rect">
              <a:avLst/>
            </a:prstGeom>
            <a:solidFill>
              <a:srgbClr val="CC0000"/>
            </a:solidFill>
            <a:ln w="9525" cap="flat" cmpd="sng">
              <a:solidFill>
                <a:srgbClr val="CC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3" name="Google Shape;313;p26"/>
          <p:cNvSpPr txBox="1"/>
          <p:nvPr/>
        </p:nvSpPr>
        <p:spPr>
          <a:xfrm>
            <a:off x="4724525" y="1224400"/>
            <a:ext cx="77523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MyPack </a:t>
            </a:r>
            <a:r>
              <a:rPr lang="en" sz="34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Portal     MyPack.ncsu.edu </a:t>
            </a:r>
            <a:endParaRPr sz="1000">
              <a:solidFill>
                <a:schemeClr val="lt1"/>
              </a:solidFill>
            </a:endParaRPr>
          </a:p>
        </p:txBody>
      </p:sp>
      <p:cxnSp>
        <p:nvCxnSpPr>
          <p:cNvPr id="314" name="Google Shape;314;p26"/>
          <p:cNvCxnSpPr/>
          <p:nvPr/>
        </p:nvCxnSpPr>
        <p:spPr>
          <a:xfrm>
            <a:off x="13047150" y="1236150"/>
            <a:ext cx="0" cy="4059600"/>
          </a:xfrm>
          <a:prstGeom prst="straightConnector1">
            <a:avLst/>
          </a:prstGeom>
          <a:noFill/>
          <a:ln w="28575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5" name="Google Shape;315;p26"/>
          <p:cNvSpPr/>
          <p:nvPr/>
        </p:nvSpPr>
        <p:spPr>
          <a:xfrm>
            <a:off x="13202175" y="1083750"/>
            <a:ext cx="4785000" cy="41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400" b="1">
                <a:solidFill>
                  <a:srgbClr val="CC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Tips</a:t>
            </a:r>
            <a:endParaRPr sz="3400" b="1">
              <a:solidFill>
                <a:srgbClr val="CC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400">
                <a:solidFill>
                  <a:srgbClr val="43434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Student must create </a:t>
            </a:r>
            <a:endParaRPr sz="3400">
              <a:solidFill>
                <a:srgbClr val="43434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400">
                <a:solidFill>
                  <a:srgbClr val="43434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 Student PIN</a:t>
            </a:r>
            <a:endParaRPr sz="3400">
              <a:solidFill>
                <a:srgbClr val="43434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400">
              <a:solidFill>
                <a:srgbClr val="43434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400">
                <a:solidFill>
                  <a:srgbClr val="43434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Student must grant access to Parent(s)/Other for us to share information</a:t>
            </a:r>
            <a:endParaRPr sz="3400">
              <a:solidFill>
                <a:srgbClr val="CC0000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316" name="Google Shape;316;p26"/>
          <p:cNvSpPr/>
          <p:nvPr/>
        </p:nvSpPr>
        <p:spPr>
          <a:xfrm>
            <a:off x="4872050" y="6398250"/>
            <a:ext cx="2529900" cy="2529900"/>
          </a:xfrm>
          <a:prstGeom prst="donut">
            <a:avLst>
              <a:gd name="adj" fmla="val 8397"/>
            </a:avLst>
          </a:prstGeom>
          <a:solidFill>
            <a:srgbClr val="CC0000"/>
          </a:solidFill>
          <a:ln w="952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  <a:effectLst>
            <a:outerShdw blurRad="485775" dist="19050" dir="5400000" algn="bl" rotWithShape="0">
              <a:srgbClr val="000000">
                <a:alpha val="8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C0000"/>
              </a:solidFill>
            </a:endParaRPr>
          </a:p>
        </p:txBody>
      </p:sp>
      <p:sp>
        <p:nvSpPr>
          <p:cNvPr id="317" name="Google Shape;317;p26"/>
          <p:cNvSpPr txBox="1"/>
          <p:nvPr/>
        </p:nvSpPr>
        <p:spPr>
          <a:xfrm>
            <a:off x="4724525" y="191350"/>
            <a:ext cx="129126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3400" b="1">
                <a:solidFill>
                  <a:srgbClr val="427E9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MyPack </a:t>
            </a:r>
            <a:r>
              <a:rPr lang="en" sz="3400">
                <a:solidFill>
                  <a:srgbClr val="427E9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Portal </a:t>
            </a:r>
            <a:r>
              <a:rPr lang="en" sz="2600">
                <a:solidFill>
                  <a:srgbClr val="427E9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➔</a:t>
            </a:r>
            <a:r>
              <a:rPr lang="en" sz="2900">
                <a:solidFill>
                  <a:srgbClr val="427E9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</a:t>
            </a:r>
            <a:r>
              <a:rPr lang="en" sz="3400">
                <a:solidFill>
                  <a:srgbClr val="427E9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Personal Information</a:t>
            </a:r>
            <a:r>
              <a:rPr lang="en" sz="3800">
                <a:solidFill>
                  <a:srgbClr val="999999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</a:t>
            </a:r>
            <a:endParaRPr sz="1300">
              <a:solidFill>
                <a:srgbClr val="999999"/>
              </a:solidFill>
            </a:endParaRPr>
          </a:p>
        </p:txBody>
      </p:sp>
      <p:sp>
        <p:nvSpPr>
          <p:cNvPr id="14" name="Google Shape;56;p13"/>
          <p:cNvSpPr txBox="1"/>
          <p:nvPr/>
        </p:nvSpPr>
        <p:spPr>
          <a:xfrm>
            <a:off x="3544975" y="9343411"/>
            <a:ext cx="14546800" cy="1107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algn="ctr"/>
            <a:r>
              <a:rPr lang="en" sz="1600" b="1" dirty="0">
                <a:solidFill>
                  <a:srgbClr val="C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NC STATE </a:t>
            </a:r>
            <a:r>
              <a:rPr lang="en" sz="1600" dirty="0">
                <a:solidFill>
                  <a:srgbClr val="C0000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UNIVERSITY</a:t>
            </a:r>
            <a:r>
              <a:rPr lang="en" sz="1600" dirty="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	     </a:t>
            </a:r>
            <a:r>
              <a:rPr lang="en" sz="1600" dirty="0">
                <a:solidFill>
                  <a:srgbClr val="CC000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	</a:t>
            </a:r>
            <a:r>
              <a:rPr lang="en" sz="16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|	                    	</a:t>
            </a:r>
            <a:r>
              <a:rPr lang="en-US" sz="16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MONEY MATTERS                                           </a:t>
            </a:r>
            <a:r>
              <a:rPr lang="en" sz="16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|                                           </a:t>
            </a:r>
            <a:r>
              <a:rPr lang="en" sz="1600" dirty="0">
                <a:solidFill>
                  <a:schemeClr val="bg2">
                    <a:lumMod val="40000"/>
                    <a:lumOff val="60000"/>
                  </a:schemeClr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JULY 2024</a:t>
            </a:r>
            <a:endParaRPr lang="en-US" sz="1600" dirty="0">
              <a:solidFill>
                <a:schemeClr val="bg2">
                  <a:lumMod val="40000"/>
                  <a:lumOff val="60000"/>
                </a:schemeClr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algn="ctr"/>
            <a:endParaRPr lang="en-US" sz="1600" dirty="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lvl="0" algn="ctr"/>
            <a:r>
              <a:rPr lang="en" sz="1600" b="1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				</a:t>
            </a:r>
            <a:r>
              <a:rPr lang="en" sz="16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		</a:t>
            </a:r>
            <a:r>
              <a:rPr lang="en" sz="1600" b="1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					</a:t>
            </a:r>
            <a:endParaRPr sz="1600" dirty="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Google Shape;323;p27"/>
          <p:cNvPicPr preferRelativeResize="0"/>
          <p:nvPr/>
        </p:nvPicPr>
        <p:blipFill rotWithShape="1">
          <a:blip r:embed="rId3">
            <a:alphaModFix/>
          </a:blip>
          <a:srcRect l="21881" r="-622" b="34175"/>
          <a:stretch/>
        </p:blipFill>
        <p:spPr>
          <a:xfrm>
            <a:off x="-22375" y="0"/>
            <a:ext cx="18462776" cy="10286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07252" y="1"/>
            <a:ext cx="2673500" cy="1281899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27"/>
          <p:cNvSpPr txBox="1"/>
          <p:nvPr/>
        </p:nvSpPr>
        <p:spPr>
          <a:xfrm>
            <a:off x="0" y="2242950"/>
            <a:ext cx="18288000" cy="26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REVIEW YOUR</a:t>
            </a:r>
            <a:r>
              <a:rPr lang="en" sz="8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endParaRPr sz="80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STUDENT ACCOUNT </a:t>
            </a:r>
            <a:r>
              <a:rPr lang="en" sz="8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REGULARLY</a:t>
            </a:r>
            <a:endParaRPr sz="80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26" name="Google Shape;326;p27"/>
          <p:cNvSpPr/>
          <p:nvPr/>
        </p:nvSpPr>
        <p:spPr>
          <a:xfrm>
            <a:off x="1151400" y="5231275"/>
            <a:ext cx="2788200" cy="859800"/>
          </a:xfrm>
          <a:prstGeom prst="rect">
            <a:avLst/>
          </a:prstGeom>
          <a:solidFill>
            <a:srgbClr val="96A63A"/>
          </a:solidFill>
          <a:ln w="38100" cap="flat" cmpd="sng">
            <a:solidFill>
              <a:srgbClr val="96A6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Tuition and Fees</a:t>
            </a:r>
            <a:endParaRPr sz="2600">
              <a:solidFill>
                <a:srgbClr val="FFFFFF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327" name="Google Shape;327;p27"/>
          <p:cNvSpPr/>
          <p:nvPr/>
        </p:nvSpPr>
        <p:spPr>
          <a:xfrm>
            <a:off x="4454210" y="5231275"/>
            <a:ext cx="2788200" cy="859800"/>
          </a:xfrm>
          <a:prstGeom prst="rect">
            <a:avLst/>
          </a:prstGeom>
          <a:solidFill>
            <a:srgbClr val="6F7D1C"/>
          </a:solidFill>
          <a:ln w="38100" cap="flat" cmpd="sng">
            <a:solidFill>
              <a:srgbClr val="6F7D1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New Loan Approval</a:t>
            </a:r>
            <a:endParaRPr sz="3200">
              <a:solidFill>
                <a:srgbClr val="FFFFFF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328" name="Google Shape;328;p27"/>
          <p:cNvSpPr/>
          <p:nvPr/>
        </p:nvSpPr>
        <p:spPr>
          <a:xfrm>
            <a:off x="7756999" y="5231275"/>
            <a:ext cx="2788200" cy="859800"/>
          </a:xfrm>
          <a:prstGeom prst="rect">
            <a:avLst/>
          </a:prstGeom>
          <a:solidFill>
            <a:srgbClr val="515C12"/>
          </a:solidFill>
          <a:ln w="38100" cap="flat" cmpd="sng">
            <a:solidFill>
              <a:srgbClr val="515C1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Parking Fines</a:t>
            </a:r>
            <a:endParaRPr sz="3200">
              <a:solidFill>
                <a:srgbClr val="FFFFFF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329" name="Google Shape;329;p27"/>
          <p:cNvSpPr/>
          <p:nvPr/>
        </p:nvSpPr>
        <p:spPr>
          <a:xfrm>
            <a:off x="11059788" y="5231275"/>
            <a:ext cx="2788200" cy="859800"/>
          </a:xfrm>
          <a:prstGeom prst="rect">
            <a:avLst/>
          </a:prstGeom>
          <a:solidFill>
            <a:srgbClr val="3D4609"/>
          </a:solidFill>
          <a:ln w="38100" cap="flat" cmpd="sng">
            <a:solidFill>
              <a:srgbClr val="3D460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Student Health Visits</a:t>
            </a:r>
            <a:endParaRPr sz="3200">
              <a:solidFill>
                <a:srgbClr val="FFFFFF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330" name="Google Shape;330;p27"/>
          <p:cNvSpPr/>
          <p:nvPr/>
        </p:nvSpPr>
        <p:spPr>
          <a:xfrm>
            <a:off x="14362600" y="5231275"/>
            <a:ext cx="2788200" cy="1555800"/>
          </a:xfrm>
          <a:prstGeom prst="rect">
            <a:avLst/>
          </a:prstGeom>
          <a:solidFill>
            <a:srgbClr val="272D06"/>
          </a:solidFill>
          <a:ln w="38100" cap="flat" cmpd="sng">
            <a:solidFill>
              <a:srgbClr val="272D0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Tuition/Fee Adjustments Due to Enrollment Changes</a:t>
            </a:r>
            <a:endParaRPr sz="3200">
              <a:solidFill>
                <a:srgbClr val="FFFFFF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331" name="Google Shape;331;p27"/>
          <p:cNvSpPr/>
          <p:nvPr/>
        </p:nvSpPr>
        <p:spPr>
          <a:xfrm>
            <a:off x="1151400" y="6587625"/>
            <a:ext cx="2788200" cy="859800"/>
          </a:xfrm>
          <a:prstGeom prst="rect">
            <a:avLst/>
          </a:prstGeom>
          <a:solidFill>
            <a:srgbClr val="96A63A"/>
          </a:solidFill>
          <a:ln w="38100" cap="flat" cmpd="sng">
            <a:solidFill>
              <a:srgbClr val="96A6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Payment Plan Updates</a:t>
            </a:r>
            <a:endParaRPr sz="3200">
              <a:solidFill>
                <a:srgbClr val="FFFFFF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332" name="Google Shape;332;p27"/>
          <p:cNvSpPr/>
          <p:nvPr/>
        </p:nvSpPr>
        <p:spPr>
          <a:xfrm>
            <a:off x="4454210" y="6587625"/>
            <a:ext cx="2788200" cy="859800"/>
          </a:xfrm>
          <a:prstGeom prst="rect">
            <a:avLst/>
          </a:prstGeom>
          <a:solidFill>
            <a:srgbClr val="6F7D1C"/>
          </a:solidFill>
          <a:ln w="38100" cap="flat" cmpd="sng">
            <a:solidFill>
              <a:srgbClr val="6F7D1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529/Prepaid Payments</a:t>
            </a:r>
            <a:endParaRPr sz="3200">
              <a:solidFill>
                <a:srgbClr val="FFFFFF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333" name="Google Shape;333;p27"/>
          <p:cNvSpPr/>
          <p:nvPr/>
        </p:nvSpPr>
        <p:spPr>
          <a:xfrm>
            <a:off x="7756999" y="6587625"/>
            <a:ext cx="2788200" cy="859800"/>
          </a:xfrm>
          <a:prstGeom prst="rect">
            <a:avLst/>
          </a:prstGeom>
          <a:solidFill>
            <a:srgbClr val="515C12"/>
          </a:solidFill>
          <a:ln w="38100" cap="flat" cmpd="sng">
            <a:solidFill>
              <a:srgbClr val="515C1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Library Fines</a:t>
            </a:r>
            <a:endParaRPr sz="3200">
              <a:solidFill>
                <a:srgbClr val="FFFFFF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334" name="Google Shape;334;p27"/>
          <p:cNvSpPr/>
          <p:nvPr/>
        </p:nvSpPr>
        <p:spPr>
          <a:xfrm>
            <a:off x="11059788" y="6587625"/>
            <a:ext cx="2788200" cy="859800"/>
          </a:xfrm>
          <a:prstGeom prst="rect">
            <a:avLst/>
          </a:prstGeom>
          <a:solidFill>
            <a:srgbClr val="3D4609"/>
          </a:solidFill>
          <a:ln w="38100" cap="flat" cmpd="sng">
            <a:solidFill>
              <a:srgbClr val="3D460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Meal Plan Changes</a:t>
            </a:r>
            <a:endParaRPr sz="3200">
              <a:solidFill>
                <a:srgbClr val="FFFFFF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335" name="Google Shape;335;p27"/>
          <p:cNvSpPr/>
          <p:nvPr/>
        </p:nvSpPr>
        <p:spPr>
          <a:xfrm>
            <a:off x="14362600" y="7247924"/>
            <a:ext cx="2788200" cy="1555800"/>
          </a:xfrm>
          <a:prstGeom prst="rect">
            <a:avLst/>
          </a:prstGeom>
          <a:solidFill>
            <a:srgbClr val="272D06"/>
          </a:solidFill>
          <a:ln w="38100" cap="flat" cmpd="sng">
            <a:solidFill>
              <a:srgbClr val="272D0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Financial Aid Adjustments for Enrollment Changes</a:t>
            </a:r>
            <a:endParaRPr sz="3200">
              <a:solidFill>
                <a:srgbClr val="FFFFFF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336" name="Google Shape;336;p27"/>
          <p:cNvSpPr/>
          <p:nvPr/>
        </p:nvSpPr>
        <p:spPr>
          <a:xfrm>
            <a:off x="1151400" y="7943975"/>
            <a:ext cx="2788200" cy="859800"/>
          </a:xfrm>
          <a:prstGeom prst="rect">
            <a:avLst/>
          </a:prstGeom>
          <a:solidFill>
            <a:srgbClr val="96A63A"/>
          </a:solidFill>
          <a:ln w="38100" cap="flat" cmpd="sng">
            <a:solidFill>
              <a:srgbClr val="96A6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Scholarships Updates</a:t>
            </a:r>
            <a:endParaRPr sz="3200">
              <a:solidFill>
                <a:srgbClr val="FFFFFF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337" name="Google Shape;337;p27"/>
          <p:cNvSpPr/>
          <p:nvPr/>
        </p:nvSpPr>
        <p:spPr>
          <a:xfrm>
            <a:off x="4454210" y="7943975"/>
            <a:ext cx="2788200" cy="859800"/>
          </a:xfrm>
          <a:prstGeom prst="rect">
            <a:avLst/>
          </a:prstGeom>
          <a:solidFill>
            <a:srgbClr val="6F7D1C"/>
          </a:solidFill>
          <a:ln w="38100" cap="flat" cmpd="sng">
            <a:solidFill>
              <a:srgbClr val="6F7D1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Bookstore Charges</a:t>
            </a:r>
            <a:endParaRPr sz="3200">
              <a:solidFill>
                <a:srgbClr val="FFFFFF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338" name="Google Shape;338;p27"/>
          <p:cNvSpPr/>
          <p:nvPr/>
        </p:nvSpPr>
        <p:spPr>
          <a:xfrm>
            <a:off x="7756999" y="7943975"/>
            <a:ext cx="2788200" cy="859800"/>
          </a:xfrm>
          <a:prstGeom prst="rect">
            <a:avLst/>
          </a:prstGeom>
          <a:solidFill>
            <a:srgbClr val="515C12"/>
          </a:solidFill>
          <a:ln w="38100" cap="flat" cmpd="sng">
            <a:solidFill>
              <a:srgbClr val="515C1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Student Health Insurance Changes</a:t>
            </a:r>
            <a:endParaRPr sz="3200">
              <a:solidFill>
                <a:srgbClr val="FFFFFF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339" name="Google Shape;339;p27"/>
          <p:cNvSpPr/>
          <p:nvPr/>
        </p:nvSpPr>
        <p:spPr>
          <a:xfrm>
            <a:off x="11059788" y="7943975"/>
            <a:ext cx="2788200" cy="859800"/>
          </a:xfrm>
          <a:prstGeom prst="rect">
            <a:avLst/>
          </a:prstGeom>
          <a:solidFill>
            <a:srgbClr val="3D4609"/>
          </a:solidFill>
          <a:ln w="38100" cap="flat" cmpd="sng">
            <a:solidFill>
              <a:srgbClr val="3D460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Housing Changes</a:t>
            </a:r>
            <a:endParaRPr sz="3200">
              <a:solidFill>
                <a:srgbClr val="FFFFFF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20" name="Google Shape;56;p13"/>
          <p:cNvSpPr txBox="1"/>
          <p:nvPr/>
        </p:nvSpPr>
        <p:spPr>
          <a:xfrm>
            <a:off x="0" y="9454800"/>
            <a:ext cx="18288000" cy="1107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algn="ctr"/>
            <a:r>
              <a:rPr lang="en" sz="1600" b="1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NC STATE </a:t>
            </a:r>
            <a:r>
              <a:rPr lang="en" sz="1600" dirty="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UNIVERSITY	     </a:t>
            </a:r>
            <a:r>
              <a:rPr lang="en" sz="1600" dirty="0">
                <a:solidFill>
                  <a:srgbClr val="CC000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	</a:t>
            </a:r>
            <a:r>
              <a:rPr lang="en" sz="1600" b="1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|	                    	</a:t>
            </a:r>
            <a:r>
              <a:rPr lang="en-US" sz="1600" b="1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MONEY MATTERS                                           </a:t>
            </a:r>
            <a:r>
              <a:rPr lang="en" sz="1600" b="1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|                                           </a:t>
            </a:r>
            <a:r>
              <a:rPr lang="en" sz="16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JULY 2024</a:t>
            </a:r>
            <a:endParaRPr lang="en-US" sz="1600" dirty="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algn="ctr"/>
            <a:endParaRPr lang="en-US" sz="1600" dirty="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lvl="0" algn="ctr"/>
            <a:r>
              <a:rPr lang="en" sz="1600" b="1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				</a:t>
            </a:r>
            <a:r>
              <a:rPr lang="en" sz="16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		</a:t>
            </a:r>
            <a:r>
              <a:rPr lang="en" sz="1600" b="1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					</a:t>
            </a:r>
            <a:endParaRPr sz="1600" dirty="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Google Shape;345;p28"/>
          <p:cNvPicPr preferRelativeResize="0"/>
          <p:nvPr/>
        </p:nvPicPr>
        <p:blipFill rotWithShape="1">
          <a:blip r:embed="rId3">
            <a:alphaModFix/>
          </a:blip>
          <a:srcRect l="2812" t="6827" r="9575" b="19278"/>
          <a:stretch/>
        </p:blipFill>
        <p:spPr>
          <a:xfrm>
            <a:off x="0" y="0"/>
            <a:ext cx="18288000" cy="10287001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28"/>
          <p:cNvSpPr/>
          <p:nvPr/>
        </p:nvSpPr>
        <p:spPr>
          <a:xfrm>
            <a:off x="2325250" y="7645125"/>
            <a:ext cx="13637400" cy="1138200"/>
          </a:xfrm>
          <a:prstGeom prst="rect">
            <a:avLst/>
          </a:prstGeom>
          <a:solidFill>
            <a:srgbClr val="000000">
              <a:alpha val="5195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28"/>
          <p:cNvSpPr/>
          <p:nvPr/>
        </p:nvSpPr>
        <p:spPr>
          <a:xfrm>
            <a:off x="2325250" y="4977800"/>
            <a:ext cx="13637400" cy="1138200"/>
          </a:xfrm>
          <a:prstGeom prst="rect">
            <a:avLst/>
          </a:prstGeom>
          <a:solidFill>
            <a:srgbClr val="000000">
              <a:alpha val="5195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48" name="Google Shape;348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07252" y="1"/>
            <a:ext cx="2673500" cy="1281899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28"/>
          <p:cNvSpPr txBox="1"/>
          <p:nvPr/>
        </p:nvSpPr>
        <p:spPr>
          <a:xfrm>
            <a:off x="0" y="1580125"/>
            <a:ext cx="182880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GET</a:t>
            </a:r>
            <a:r>
              <a:rPr lang="en" sz="1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HELP</a:t>
            </a:r>
            <a:endParaRPr sz="12000">
              <a:solidFill>
                <a:srgbClr val="FFFFFF"/>
              </a:solidFill>
            </a:endParaRPr>
          </a:p>
        </p:txBody>
      </p:sp>
      <p:sp>
        <p:nvSpPr>
          <p:cNvPr id="350" name="Google Shape;350;p28"/>
          <p:cNvSpPr/>
          <p:nvPr/>
        </p:nvSpPr>
        <p:spPr>
          <a:xfrm>
            <a:off x="2325250" y="6829975"/>
            <a:ext cx="13637400" cy="975000"/>
          </a:xfrm>
          <a:prstGeom prst="rect">
            <a:avLst/>
          </a:prstGeom>
          <a:solidFill>
            <a:srgbClr val="CC0000"/>
          </a:solidFill>
          <a:ln w="381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Student Services Center</a:t>
            </a:r>
            <a:endParaRPr sz="3800">
              <a:solidFill>
                <a:schemeClr val="lt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351" name="Google Shape;351;p28"/>
          <p:cNvSpPr/>
          <p:nvPr/>
        </p:nvSpPr>
        <p:spPr>
          <a:xfrm>
            <a:off x="2325450" y="7804975"/>
            <a:ext cx="13637400" cy="975000"/>
          </a:xfrm>
          <a:prstGeom prst="rect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studentservices.ncsu.edu</a:t>
            </a:r>
            <a:endParaRPr sz="38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52" name="Google Shape;352;p28"/>
          <p:cNvSpPr/>
          <p:nvPr/>
        </p:nvSpPr>
        <p:spPr>
          <a:xfrm>
            <a:off x="2325250" y="4166075"/>
            <a:ext cx="13637400" cy="9750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CC000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Call, email or stop by! No appointment necessary.</a:t>
            </a:r>
            <a:endParaRPr sz="3800">
              <a:solidFill>
                <a:srgbClr val="CC0000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353" name="Google Shape;353;p28"/>
          <p:cNvSpPr/>
          <p:nvPr/>
        </p:nvSpPr>
        <p:spPr>
          <a:xfrm>
            <a:off x="2325250" y="5141075"/>
            <a:ext cx="13637400" cy="975000"/>
          </a:xfrm>
          <a:prstGeom prst="rect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(919) 515-6278   -   </a:t>
            </a:r>
            <a:r>
              <a:rPr lang="en" sz="2600">
                <a:solidFill>
                  <a:schemeClr val="lt1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  <a:sym typeface="Roboto Condense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studentservices@ncsu.edu</a:t>
            </a:r>
            <a:r>
              <a:rPr lang="en" sz="26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  -   2nd Floor of Harris Hall </a:t>
            </a:r>
            <a:r>
              <a:rPr lang="en" sz="26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(Mon. - Fri. 8 a.m. - 5 p.m.)</a:t>
            </a:r>
            <a:r>
              <a:rPr lang="en" sz="26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endParaRPr sz="3700">
              <a:solidFill>
                <a:srgbClr val="FFFFFF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12" name="Google Shape;56;p13"/>
          <p:cNvSpPr txBox="1"/>
          <p:nvPr/>
        </p:nvSpPr>
        <p:spPr>
          <a:xfrm>
            <a:off x="0" y="9454800"/>
            <a:ext cx="18288000" cy="1107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algn="ctr"/>
            <a:r>
              <a:rPr lang="en" sz="1600" b="1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NC STATE </a:t>
            </a:r>
            <a:r>
              <a:rPr lang="en" sz="1600" dirty="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UNIVERSITY	     </a:t>
            </a:r>
            <a:r>
              <a:rPr lang="en" sz="1600" dirty="0">
                <a:solidFill>
                  <a:srgbClr val="CC000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	</a:t>
            </a:r>
            <a:r>
              <a:rPr lang="en" sz="1600" b="1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|	                    	</a:t>
            </a:r>
            <a:r>
              <a:rPr lang="en-US" sz="1600" b="1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MONEY MATTERS                                           </a:t>
            </a:r>
            <a:r>
              <a:rPr lang="en" sz="1600" b="1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|                                           </a:t>
            </a:r>
            <a:r>
              <a:rPr lang="en" sz="16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JULY 2024</a:t>
            </a:r>
            <a:endParaRPr lang="en-US" sz="1600" dirty="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algn="ctr"/>
            <a:endParaRPr lang="en-US" sz="1600" dirty="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lvl="0" algn="ctr"/>
            <a:r>
              <a:rPr lang="en" sz="1600" b="1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				</a:t>
            </a:r>
            <a:r>
              <a:rPr lang="en" sz="16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		</a:t>
            </a:r>
            <a:r>
              <a:rPr lang="en" sz="1600" b="1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					</a:t>
            </a:r>
            <a:endParaRPr sz="1600" dirty="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oogle Shape;64;p14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65" name="Google Shape;65;p14"/>
            <p:cNvPicPr preferRelativeResize="0"/>
            <p:nvPr/>
          </p:nvPicPr>
          <p:blipFill rotWithShape="1">
            <a:blip r:embed="rId3">
              <a:alphaModFix/>
            </a:blip>
            <a:srcRect l="563" t="5196" r="573" b="11393"/>
            <a:stretch/>
          </p:blipFill>
          <p:spPr>
            <a:xfrm>
              <a:off x="0" y="0"/>
              <a:ext cx="18288000" cy="102869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6" name="Google Shape;66;p14"/>
            <p:cNvSpPr/>
            <p:nvPr/>
          </p:nvSpPr>
          <p:spPr>
            <a:xfrm>
              <a:off x="0" y="0"/>
              <a:ext cx="18288000" cy="10287000"/>
            </a:xfrm>
            <a:prstGeom prst="rect">
              <a:avLst/>
            </a:prstGeom>
            <a:solidFill>
              <a:srgbClr val="000000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7" name="Google Shape;6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07252" y="1"/>
            <a:ext cx="2673500" cy="1281899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4"/>
          <p:cNvSpPr txBox="1"/>
          <p:nvPr/>
        </p:nvSpPr>
        <p:spPr>
          <a:xfrm>
            <a:off x="3190500" y="2088275"/>
            <a:ext cx="11907000" cy="20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300" b="1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Fall</a:t>
            </a:r>
            <a:r>
              <a:rPr lang="en" sz="12300" b="1" dirty="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" sz="12300" dirty="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BILLS</a:t>
            </a:r>
            <a:endParaRPr sz="12600" dirty="0">
              <a:solidFill>
                <a:srgbClr val="FFFFFF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69" name="Google Shape;69;p14"/>
          <p:cNvSpPr/>
          <p:nvPr/>
        </p:nvSpPr>
        <p:spPr>
          <a:xfrm>
            <a:off x="5754625" y="4166075"/>
            <a:ext cx="6778800" cy="975000"/>
          </a:xfrm>
          <a:prstGeom prst="rect">
            <a:avLst/>
          </a:prstGeom>
          <a:solidFill>
            <a:srgbClr val="CC0000"/>
          </a:solidFill>
          <a:ln w="381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dirty="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Due </a:t>
            </a:r>
            <a:r>
              <a:rPr lang="en" sz="3800" b="1" dirty="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July 24</a:t>
            </a:r>
            <a:endParaRPr sz="3800" b="1" dirty="0">
              <a:solidFill>
                <a:srgbClr val="FFFFFF"/>
              </a:solidFill>
            </a:endParaRPr>
          </a:p>
        </p:txBody>
      </p:sp>
      <p:sp>
        <p:nvSpPr>
          <p:cNvPr id="70" name="Google Shape;70;p14"/>
          <p:cNvSpPr/>
          <p:nvPr/>
        </p:nvSpPr>
        <p:spPr>
          <a:xfrm>
            <a:off x="1742331" y="7032875"/>
            <a:ext cx="3277500" cy="1615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33333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71" name="Google Shape;71;p14"/>
          <p:cNvSpPr/>
          <p:nvPr/>
        </p:nvSpPr>
        <p:spPr>
          <a:xfrm>
            <a:off x="1742450" y="7459525"/>
            <a:ext cx="3277500" cy="11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CC000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go.ncsu.edu/tuitionandfees</a:t>
            </a:r>
            <a:endParaRPr sz="2100">
              <a:solidFill>
                <a:srgbClr val="CC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72" name="Google Shape;72;p14"/>
          <p:cNvSpPr/>
          <p:nvPr/>
        </p:nvSpPr>
        <p:spPr>
          <a:xfrm>
            <a:off x="1151388" y="6377600"/>
            <a:ext cx="3409500" cy="1051500"/>
          </a:xfrm>
          <a:prstGeom prst="rect">
            <a:avLst/>
          </a:prstGeom>
          <a:solidFill>
            <a:srgbClr val="96A63A"/>
          </a:solidFill>
          <a:ln w="38100" cap="flat" cmpd="sng">
            <a:solidFill>
              <a:srgbClr val="96A6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73" name="Google Shape;73;p14"/>
          <p:cNvSpPr txBox="1"/>
          <p:nvPr/>
        </p:nvSpPr>
        <p:spPr>
          <a:xfrm>
            <a:off x="1151413" y="6541700"/>
            <a:ext cx="34095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Tuition and Fees</a:t>
            </a:r>
            <a:endParaRPr sz="3500">
              <a:solidFill>
                <a:srgbClr val="FFFFFF"/>
              </a:solidFill>
            </a:endParaRPr>
          </a:p>
        </p:txBody>
      </p:sp>
      <p:sp>
        <p:nvSpPr>
          <p:cNvPr id="74" name="Google Shape;74;p14"/>
          <p:cNvSpPr/>
          <p:nvPr/>
        </p:nvSpPr>
        <p:spPr>
          <a:xfrm>
            <a:off x="5781270" y="7032875"/>
            <a:ext cx="3277500" cy="1615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33333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75" name="Google Shape;75;p14"/>
          <p:cNvSpPr/>
          <p:nvPr/>
        </p:nvSpPr>
        <p:spPr>
          <a:xfrm>
            <a:off x="5190352" y="6377600"/>
            <a:ext cx="3409500" cy="1051500"/>
          </a:xfrm>
          <a:prstGeom prst="rect">
            <a:avLst/>
          </a:prstGeom>
          <a:solidFill>
            <a:srgbClr val="6F7D1C"/>
          </a:solidFill>
          <a:ln w="38100" cap="flat" cmpd="sng">
            <a:solidFill>
              <a:srgbClr val="6F7D1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76" name="Google Shape;76;p14"/>
          <p:cNvSpPr/>
          <p:nvPr/>
        </p:nvSpPr>
        <p:spPr>
          <a:xfrm>
            <a:off x="9820210" y="7032875"/>
            <a:ext cx="3277500" cy="1615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33333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77" name="Google Shape;77;p14"/>
          <p:cNvSpPr/>
          <p:nvPr/>
        </p:nvSpPr>
        <p:spPr>
          <a:xfrm>
            <a:off x="9229292" y="6377600"/>
            <a:ext cx="3409500" cy="1051500"/>
          </a:xfrm>
          <a:prstGeom prst="rect">
            <a:avLst/>
          </a:prstGeom>
          <a:solidFill>
            <a:srgbClr val="515C12"/>
          </a:solidFill>
          <a:ln w="38100" cap="flat" cmpd="sng">
            <a:solidFill>
              <a:srgbClr val="515C1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78" name="Google Shape;78;p14"/>
          <p:cNvSpPr/>
          <p:nvPr/>
        </p:nvSpPr>
        <p:spPr>
          <a:xfrm>
            <a:off x="13859150" y="7032875"/>
            <a:ext cx="3277500" cy="1615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33333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79" name="Google Shape;79;p14"/>
          <p:cNvSpPr/>
          <p:nvPr/>
        </p:nvSpPr>
        <p:spPr>
          <a:xfrm>
            <a:off x="13268232" y="6377600"/>
            <a:ext cx="3409500" cy="1051500"/>
          </a:xfrm>
          <a:prstGeom prst="rect">
            <a:avLst/>
          </a:prstGeom>
          <a:solidFill>
            <a:srgbClr val="3D4609"/>
          </a:solidFill>
          <a:ln w="38100" cap="flat" cmpd="sng">
            <a:solidFill>
              <a:srgbClr val="3D460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80" name="Google Shape;80;p14"/>
          <p:cNvSpPr txBox="1"/>
          <p:nvPr/>
        </p:nvSpPr>
        <p:spPr>
          <a:xfrm>
            <a:off x="5190350" y="6541700"/>
            <a:ext cx="34095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dirty="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Housing</a:t>
            </a:r>
            <a:endParaRPr sz="3500" dirty="0">
              <a:solidFill>
                <a:srgbClr val="FFFFFF"/>
              </a:solidFill>
            </a:endParaRPr>
          </a:p>
        </p:txBody>
      </p:sp>
      <p:sp>
        <p:nvSpPr>
          <p:cNvPr id="81" name="Google Shape;81;p14"/>
          <p:cNvSpPr txBox="1"/>
          <p:nvPr/>
        </p:nvSpPr>
        <p:spPr>
          <a:xfrm>
            <a:off x="9229288" y="6541700"/>
            <a:ext cx="34095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Meal Plan</a:t>
            </a:r>
            <a:endParaRPr sz="3500">
              <a:solidFill>
                <a:srgbClr val="FFFFFF"/>
              </a:solidFill>
            </a:endParaRPr>
          </a:p>
        </p:txBody>
      </p:sp>
      <p:sp>
        <p:nvSpPr>
          <p:cNvPr id="82" name="Google Shape;82;p14"/>
          <p:cNvSpPr txBox="1"/>
          <p:nvPr/>
        </p:nvSpPr>
        <p:spPr>
          <a:xfrm>
            <a:off x="13268238" y="6541700"/>
            <a:ext cx="34095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Health Insurance</a:t>
            </a:r>
            <a:endParaRPr sz="3500">
              <a:solidFill>
                <a:srgbClr val="FFFFFF"/>
              </a:solidFill>
            </a:endParaRPr>
          </a:p>
        </p:txBody>
      </p:sp>
      <p:sp>
        <p:nvSpPr>
          <p:cNvPr id="83" name="Google Shape;83;p14"/>
          <p:cNvSpPr/>
          <p:nvPr/>
        </p:nvSpPr>
        <p:spPr>
          <a:xfrm>
            <a:off x="6115775" y="8067900"/>
            <a:ext cx="2608500" cy="4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dirty="0">
                <a:solidFill>
                  <a:srgbClr val="33333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unless granted exception to live at home/off campus</a:t>
            </a:r>
            <a:endParaRPr sz="1800" dirty="0">
              <a:solidFill>
                <a:srgbClr val="CC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84" name="Google Shape;84;p14"/>
          <p:cNvSpPr/>
          <p:nvPr/>
        </p:nvSpPr>
        <p:spPr>
          <a:xfrm>
            <a:off x="9820238" y="7459525"/>
            <a:ext cx="3277500" cy="11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CC000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dining.ncsu.edu</a:t>
            </a:r>
            <a:endParaRPr sz="2100">
              <a:solidFill>
                <a:srgbClr val="333333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85" name="Google Shape;85;p14"/>
          <p:cNvSpPr/>
          <p:nvPr/>
        </p:nvSpPr>
        <p:spPr>
          <a:xfrm>
            <a:off x="5781325" y="7459525"/>
            <a:ext cx="3277500" cy="6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CC000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housing.ncsu.edu</a:t>
            </a:r>
            <a:endParaRPr sz="2100">
              <a:solidFill>
                <a:srgbClr val="CC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86" name="Google Shape;86;p14"/>
          <p:cNvSpPr/>
          <p:nvPr/>
        </p:nvSpPr>
        <p:spPr>
          <a:xfrm>
            <a:off x="13859129" y="8067900"/>
            <a:ext cx="3277500" cy="4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33333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opt out if you wish to keep your own plan</a:t>
            </a:r>
            <a:endParaRPr sz="1800" dirty="0">
              <a:solidFill>
                <a:srgbClr val="CC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87" name="Google Shape;87;p14"/>
          <p:cNvSpPr/>
          <p:nvPr/>
        </p:nvSpPr>
        <p:spPr>
          <a:xfrm>
            <a:off x="13859050" y="7459525"/>
            <a:ext cx="3277500" cy="6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 dirty="0">
                <a:solidFill>
                  <a:srgbClr val="CC000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go.ncsu.edu/student-blue</a:t>
            </a:r>
            <a:endParaRPr lang="en-US" sz="2000" dirty="0">
              <a:solidFill>
                <a:srgbClr val="333333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cxnSp>
        <p:nvCxnSpPr>
          <p:cNvPr id="88" name="Google Shape;88;p14"/>
          <p:cNvCxnSpPr>
            <a:stCxn id="69" idx="2"/>
            <a:endCxn id="72" idx="0"/>
          </p:cNvCxnSpPr>
          <p:nvPr/>
        </p:nvCxnSpPr>
        <p:spPr>
          <a:xfrm rot="5400000">
            <a:off x="5381725" y="2615375"/>
            <a:ext cx="1236600" cy="6288000"/>
          </a:xfrm>
          <a:prstGeom prst="bentConnector3">
            <a:avLst>
              <a:gd name="adj1" fmla="val 49997"/>
            </a:avLst>
          </a:prstGeom>
          <a:noFill/>
          <a:ln w="28575" cap="flat" cmpd="sng">
            <a:solidFill>
              <a:schemeClr val="lt1"/>
            </a:solidFill>
            <a:prstDash val="solid"/>
            <a:round/>
            <a:headEnd type="oval" w="med" len="med"/>
            <a:tailEnd type="triangle" w="med" len="med"/>
          </a:ln>
        </p:spPr>
      </p:cxnSp>
      <p:cxnSp>
        <p:nvCxnSpPr>
          <p:cNvPr id="89" name="Google Shape;89;p14"/>
          <p:cNvCxnSpPr>
            <a:stCxn id="69" idx="2"/>
            <a:endCxn id="75" idx="0"/>
          </p:cNvCxnSpPr>
          <p:nvPr/>
        </p:nvCxnSpPr>
        <p:spPr>
          <a:xfrm rot="5400000">
            <a:off x="7401325" y="4634975"/>
            <a:ext cx="1236600" cy="2248800"/>
          </a:xfrm>
          <a:prstGeom prst="bentConnector3">
            <a:avLst>
              <a:gd name="adj1" fmla="val 49997"/>
            </a:avLst>
          </a:prstGeom>
          <a:noFill/>
          <a:ln w="28575" cap="flat" cmpd="sng">
            <a:solidFill>
              <a:schemeClr val="lt1"/>
            </a:solidFill>
            <a:prstDash val="solid"/>
            <a:round/>
            <a:headEnd type="oval" w="med" len="med"/>
            <a:tailEnd type="triangle" w="med" len="med"/>
          </a:ln>
        </p:spPr>
      </p:cxnSp>
      <p:cxnSp>
        <p:nvCxnSpPr>
          <p:cNvPr id="90" name="Google Shape;90;p14"/>
          <p:cNvCxnSpPr>
            <a:stCxn id="69" idx="2"/>
            <a:endCxn id="77" idx="0"/>
          </p:cNvCxnSpPr>
          <p:nvPr/>
        </p:nvCxnSpPr>
        <p:spPr>
          <a:xfrm rot="-5400000" flipH="1">
            <a:off x="9420775" y="4864325"/>
            <a:ext cx="1236600" cy="1790100"/>
          </a:xfrm>
          <a:prstGeom prst="bentConnector3">
            <a:avLst>
              <a:gd name="adj1" fmla="val 49997"/>
            </a:avLst>
          </a:prstGeom>
          <a:noFill/>
          <a:ln w="28575" cap="flat" cmpd="sng">
            <a:solidFill>
              <a:schemeClr val="lt1"/>
            </a:solidFill>
            <a:prstDash val="solid"/>
            <a:round/>
            <a:headEnd type="oval" w="med" len="med"/>
            <a:tailEnd type="triangle" w="med" len="med"/>
          </a:ln>
        </p:spPr>
      </p:cxnSp>
      <p:cxnSp>
        <p:nvCxnSpPr>
          <p:cNvPr id="91" name="Google Shape;91;p14"/>
          <p:cNvCxnSpPr>
            <a:stCxn id="79" idx="0"/>
            <a:endCxn id="69" idx="2"/>
          </p:cNvCxnSpPr>
          <p:nvPr/>
        </p:nvCxnSpPr>
        <p:spPr>
          <a:xfrm rot="5400000" flipH="1">
            <a:off x="11440182" y="2844800"/>
            <a:ext cx="1236600" cy="5829000"/>
          </a:xfrm>
          <a:prstGeom prst="bentConnector3">
            <a:avLst>
              <a:gd name="adj1" fmla="val 49997"/>
            </a:avLst>
          </a:prstGeom>
          <a:noFill/>
          <a:ln w="28575" cap="flat" cmpd="sng">
            <a:solidFill>
              <a:schemeClr val="lt1"/>
            </a:solidFill>
            <a:prstDash val="solid"/>
            <a:round/>
            <a:headEnd type="triangle" w="med" len="med"/>
            <a:tailEnd type="oval" w="med" len="med"/>
          </a:ln>
        </p:spPr>
      </p:cxnSp>
      <p:sp>
        <p:nvSpPr>
          <p:cNvPr id="32" name="Google Shape;56;p13"/>
          <p:cNvSpPr txBox="1"/>
          <p:nvPr/>
        </p:nvSpPr>
        <p:spPr>
          <a:xfrm>
            <a:off x="0" y="9454800"/>
            <a:ext cx="18288000" cy="1107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algn="ctr"/>
            <a:r>
              <a:rPr lang="en" sz="1600" b="1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NC STATE </a:t>
            </a:r>
            <a:r>
              <a:rPr lang="en" sz="1600" dirty="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UNIVERSITY	     </a:t>
            </a:r>
            <a:r>
              <a:rPr lang="en" sz="1600" dirty="0">
                <a:solidFill>
                  <a:srgbClr val="CC000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	</a:t>
            </a:r>
            <a:r>
              <a:rPr lang="en" sz="1600" b="1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|	                    	</a:t>
            </a:r>
            <a:r>
              <a:rPr lang="en-US" sz="1600" b="1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MONEY MATTERS                                           </a:t>
            </a:r>
            <a:r>
              <a:rPr lang="en" sz="1600" b="1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|                                           </a:t>
            </a:r>
            <a:r>
              <a:rPr lang="en" sz="16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JULY 2024</a:t>
            </a:r>
            <a:endParaRPr lang="en-US" sz="1600" dirty="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algn="ctr"/>
            <a:endParaRPr lang="en-US" sz="1600" dirty="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lvl="0" algn="ctr"/>
            <a:r>
              <a:rPr lang="en" sz="1600" b="1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				</a:t>
            </a:r>
            <a:r>
              <a:rPr lang="en" sz="16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		</a:t>
            </a:r>
            <a:r>
              <a:rPr lang="en" sz="1600" b="1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					</a:t>
            </a:r>
            <a:endParaRPr sz="1600" dirty="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/>
          <p:nvPr/>
        </p:nvSpPr>
        <p:spPr>
          <a:xfrm>
            <a:off x="4249025" y="1235000"/>
            <a:ext cx="8486700" cy="7827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857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5"/>
          <p:cNvSpPr/>
          <p:nvPr/>
        </p:nvSpPr>
        <p:spPr>
          <a:xfrm>
            <a:off x="475" y="0"/>
            <a:ext cx="3544500" cy="102870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00" name="Google Shape;100;p15"/>
          <p:cNvSpPr/>
          <p:nvPr/>
        </p:nvSpPr>
        <p:spPr>
          <a:xfrm>
            <a:off x="196700" y="0"/>
            <a:ext cx="3544500" cy="102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HOW DO I </a:t>
            </a:r>
            <a:r>
              <a:rPr lang="en" sz="5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VIEW MY BILL</a:t>
            </a:r>
            <a:r>
              <a:rPr lang="en" sz="52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?</a:t>
            </a:r>
            <a:endParaRPr sz="52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grpSp>
        <p:nvGrpSpPr>
          <p:cNvPr id="101" name="Google Shape;101;p15"/>
          <p:cNvGrpSpPr/>
          <p:nvPr/>
        </p:nvGrpSpPr>
        <p:grpSpPr>
          <a:xfrm>
            <a:off x="4230663" y="1233550"/>
            <a:ext cx="8482038" cy="7818425"/>
            <a:chOff x="4221488" y="495325"/>
            <a:chExt cx="8482038" cy="7818425"/>
          </a:xfrm>
        </p:grpSpPr>
        <p:pic>
          <p:nvPicPr>
            <p:cNvPr id="102" name="Google Shape;102;p15"/>
            <p:cNvPicPr preferRelativeResize="0"/>
            <p:nvPr/>
          </p:nvPicPr>
          <p:blipFill rotWithShape="1">
            <a:blip r:embed="rId3">
              <a:alphaModFix/>
            </a:blip>
            <a:srcRect l="5519" t="13197" r="5171" b="8896"/>
            <a:stretch/>
          </p:blipFill>
          <p:spPr>
            <a:xfrm>
              <a:off x="4221488" y="1185025"/>
              <a:ext cx="8482038" cy="71287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3" name="Google Shape;103;p15"/>
            <p:cNvSpPr/>
            <p:nvPr/>
          </p:nvSpPr>
          <p:spPr>
            <a:xfrm>
              <a:off x="4221500" y="495325"/>
              <a:ext cx="8481900" cy="689700"/>
            </a:xfrm>
            <a:prstGeom prst="rect">
              <a:avLst/>
            </a:prstGeom>
            <a:solidFill>
              <a:srgbClr val="CC0000"/>
            </a:solidFill>
            <a:ln w="9525" cap="flat" cmpd="sng">
              <a:solidFill>
                <a:srgbClr val="CC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" name="Google Shape;104;p15"/>
          <p:cNvSpPr txBox="1"/>
          <p:nvPr/>
        </p:nvSpPr>
        <p:spPr>
          <a:xfrm>
            <a:off x="4724525" y="1224400"/>
            <a:ext cx="77523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MyPack </a:t>
            </a:r>
            <a:r>
              <a:rPr lang="en" sz="34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Portal     MyPack.ncsu.edu </a:t>
            </a:r>
            <a:endParaRPr sz="1000">
              <a:solidFill>
                <a:schemeClr val="lt1"/>
              </a:solidFill>
            </a:endParaRPr>
          </a:p>
        </p:txBody>
      </p:sp>
      <p:pic>
        <p:nvPicPr>
          <p:cNvPr id="105" name="Google Shape;105;p15"/>
          <p:cNvPicPr preferRelativeResize="0"/>
          <p:nvPr/>
        </p:nvPicPr>
        <p:blipFill rotWithShape="1">
          <a:blip r:embed="rId4">
            <a:alphaModFix/>
          </a:blip>
          <a:srcRect l="5293" t="12920" r="68948" b="8869"/>
          <a:stretch/>
        </p:blipFill>
        <p:spPr>
          <a:xfrm>
            <a:off x="13202184" y="1224400"/>
            <a:ext cx="2675891" cy="7827577"/>
          </a:xfrm>
          <a:prstGeom prst="rect">
            <a:avLst/>
          </a:prstGeom>
          <a:noFill/>
          <a:ln>
            <a:noFill/>
          </a:ln>
          <a:effectLst>
            <a:outerShdw blurRad="485775" dist="19050" dir="5400000" algn="bl" rotWithShape="0">
              <a:srgbClr val="000000">
                <a:alpha val="10000"/>
              </a:srgbClr>
            </a:outerShdw>
          </a:effectLst>
        </p:spPr>
      </p:pic>
      <p:sp>
        <p:nvSpPr>
          <p:cNvPr id="106" name="Google Shape;106;p15"/>
          <p:cNvSpPr/>
          <p:nvPr/>
        </p:nvSpPr>
        <p:spPr>
          <a:xfrm>
            <a:off x="9947000" y="2257450"/>
            <a:ext cx="2529900" cy="2529900"/>
          </a:xfrm>
          <a:prstGeom prst="donut">
            <a:avLst>
              <a:gd name="adj" fmla="val 8397"/>
            </a:avLst>
          </a:prstGeom>
          <a:solidFill>
            <a:srgbClr val="CC0000"/>
          </a:solidFill>
          <a:ln w="952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  <a:effectLst>
            <a:outerShdw blurRad="485775" dist="19050" dir="5400000" algn="bl" rotWithShape="0">
              <a:srgbClr val="000000">
                <a:alpha val="8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C0000"/>
              </a:solidFill>
            </a:endParaRPr>
          </a:p>
        </p:txBody>
      </p:sp>
      <p:sp>
        <p:nvSpPr>
          <p:cNvPr id="107" name="Google Shape;107;p15"/>
          <p:cNvSpPr/>
          <p:nvPr/>
        </p:nvSpPr>
        <p:spPr>
          <a:xfrm>
            <a:off x="16275200" y="3725725"/>
            <a:ext cx="1852500" cy="6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500">
                <a:solidFill>
                  <a:srgbClr val="43434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Charges and amount due as of the date it was generated.</a:t>
            </a:r>
            <a:endParaRPr sz="2400">
              <a:solidFill>
                <a:srgbClr val="43434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108" name="Google Shape;108;p15"/>
          <p:cNvCxnSpPr/>
          <p:nvPr/>
        </p:nvCxnSpPr>
        <p:spPr>
          <a:xfrm>
            <a:off x="16212600" y="3789600"/>
            <a:ext cx="0" cy="854700"/>
          </a:xfrm>
          <a:prstGeom prst="straightConnector1">
            <a:avLst/>
          </a:prstGeom>
          <a:noFill/>
          <a:ln w="28575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9" name="Google Shape;109;p15"/>
          <p:cNvSpPr/>
          <p:nvPr/>
        </p:nvSpPr>
        <p:spPr>
          <a:xfrm>
            <a:off x="16275200" y="2468438"/>
            <a:ext cx="1852500" cy="6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500">
                <a:solidFill>
                  <a:srgbClr val="43434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Most current information</a:t>
            </a:r>
            <a:endParaRPr sz="2400">
              <a:solidFill>
                <a:srgbClr val="43434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110" name="Google Shape;110;p15"/>
          <p:cNvCxnSpPr/>
          <p:nvPr/>
        </p:nvCxnSpPr>
        <p:spPr>
          <a:xfrm>
            <a:off x="13047150" y="1236150"/>
            <a:ext cx="0" cy="7844400"/>
          </a:xfrm>
          <a:prstGeom prst="straightConnector1">
            <a:avLst/>
          </a:prstGeom>
          <a:noFill/>
          <a:ln w="28575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1" name="Google Shape;111;p15"/>
          <p:cNvCxnSpPr/>
          <p:nvPr/>
        </p:nvCxnSpPr>
        <p:spPr>
          <a:xfrm>
            <a:off x="14544900" y="2804600"/>
            <a:ext cx="1513200" cy="0"/>
          </a:xfrm>
          <a:prstGeom prst="straightConnector1">
            <a:avLst/>
          </a:prstGeom>
          <a:noFill/>
          <a:ln w="28575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2" name="Google Shape;112;p15"/>
          <p:cNvCxnSpPr/>
          <p:nvPr/>
        </p:nvCxnSpPr>
        <p:spPr>
          <a:xfrm>
            <a:off x="14882437" y="4147425"/>
            <a:ext cx="1176000" cy="0"/>
          </a:xfrm>
          <a:prstGeom prst="straightConnector1">
            <a:avLst/>
          </a:prstGeom>
          <a:noFill/>
          <a:ln w="28575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3" name="Google Shape;113;p15"/>
          <p:cNvSpPr/>
          <p:nvPr/>
        </p:nvSpPr>
        <p:spPr>
          <a:xfrm>
            <a:off x="16275200" y="5138075"/>
            <a:ext cx="2070600" cy="6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CC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Total charges </a:t>
            </a:r>
            <a:endParaRPr sz="1500" b="1">
              <a:solidFill>
                <a:srgbClr val="CC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i="1">
                <a:solidFill>
                  <a:srgbClr val="43434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minus</a:t>
            </a:r>
            <a:r>
              <a:rPr lang="en" sz="1500" b="1">
                <a:solidFill>
                  <a:srgbClr val="CC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endParaRPr sz="1500" b="1">
              <a:solidFill>
                <a:srgbClr val="CC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CC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monthly payment plan </a:t>
            </a:r>
            <a:r>
              <a:rPr lang="en" sz="1500" b="1" i="1">
                <a:solidFill>
                  <a:srgbClr val="43434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minus</a:t>
            </a:r>
            <a:r>
              <a:rPr lang="en" sz="1500" b="1">
                <a:solidFill>
                  <a:srgbClr val="CC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endParaRPr sz="1500" b="1">
              <a:solidFill>
                <a:srgbClr val="CC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CC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accepted financial aid </a:t>
            </a:r>
            <a:endParaRPr sz="1500" b="1">
              <a:solidFill>
                <a:srgbClr val="CC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43434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= </a:t>
            </a:r>
            <a:endParaRPr sz="1500" b="1">
              <a:solidFill>
                <a:srgbClr val="43434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CC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Amount due</a:t>
            </a:r>
            <a:endParaRPr sz="1500" b="1">
              <a:solidFill>
                <a:srgbClr val="CC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43434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Pay the amount due </a:t>
            </a:r>
            <a:endParaRPr sz="1500">
              <a:solidFill>
                <a:srgbClr val="43434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43434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by the billing due date! </a:t>
            </a:r>
            <a:endParaRPr sz="1500">
              <a:solidFill>
                <a:srgbClr val="43434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sz="1500">
              <a:solidFill>
                <a:srgbClr val="43434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114" name="Google Shape;114;p15"/>
          <p:cNvCxnSpPr/>
          <p:nvPr/>
        </p:nvCxnSpPr>
        <p:spPr>
          <a:xfrm>
            <a:off x="16212600" y="5138075"/>
            <a:ext cx="0" cy="2630700"/>
          </a:xfrm>
          <a:prstGeom prst="straightConnector1">
            <a:avLst/>
          </a:prstGeom>
          <a:noFill/>
          <a:ln w="28575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5" name="Google Shape;115;p15"/>
          <p:cNvCxnSpPr>
            <a:stCxn id="106" idx="6"/>
          </p:cNvCxnSpPr>
          <p:nvPr/>
        </p:nvCxnSpPr>
        <p:spPr>
          <a:xfrm>
            <a:off x="12476900" y="3522400"/>
            <a:ext cx="485400" cy="0"/>
          </a:xfrm>
          <a:prstGeom prst="straightConnector1">
            <a:avLst/>
          </a:prstGeom>
          <a:noFill/>
          <a:ln w="28575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6" name="Google Shape;116;p15"/>
          <p:cNvCxnSpPr/>
          <p:nvPr/>
        </p:nvCxnSpPr>
        <p:spPr>
          <a:xfrm>
            <a:off x="16212600" y="2441125"/>
            <a:ext cx="0" cy="854700"/>
          </a:xfrm>
          <a:prstGeom prst="straightConnector1">
            <a:avLst/>
          </a:prstGeom>
          <a:noFill/>
          <a:ln w="28575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7" name="Google Shape;117;p15"/>
          <p:cNvSpPr txBox="1"/>
          <p:nvPr/>
        </p:nvSpPr>
        <p:spPr>
          <a:xfrm>
            <a:off x="4724525" y="191350"/>
            <a:ext cx="124560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3400" b="1">
                <a:solidFill>
                  <a:srgbClr val="CC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MyPack </a:t>
            </a:r>
            <a:r>
              <a:rPr lang="en" sz="3400">
                <a:solidFill>
                  <a:srgbClr val="CC000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Portal </a:t>
            </a:r>
            <a:r>
              <a:rPr lang="en" sz="2600">
                <a:solidFill>
                  <a:srgbClr val="CC000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➔</a:t>
            </a:r>
            <a:r>
              <a:rPr lang="en" sz="2900">
                <a:solidFill>
                  <a:srgbClr val="CC000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</a:t>
            </a:r>
            <a:r>
              <a:rPr lang="en" sz="3400">
                <a:solidFill>
                  <a:srgbClr val="CC000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Student Accounts </a:t>
            </a:r>
            <a:r>
              <a:rPr lang="en" sz="2600">
                <a:solidFill>
                  <a:srgbClr val="CC000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➔</a:t>
            </a:r>
            <a:r>
              <a:rPr lang="en" sz="2900">
                <a:solidFill>
                  <a:srgbClr val="CC000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</a:t>
            </a:r>
            <a:r>
              <a:rPr lang="en" sz="3400">
                <a:solidFill>
                  <a:srgbClr val="CC000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What I Owe/Billing Statements</a:t>
            </a:r>
            <a:r>
              <a:rPr lang="en" sz="3800">
                <a:solidFill>
                  <a:srgbClr val="999999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</a:t>
            </a:r>
            <a:endParaRPr sz="1300">
              <a:solidFill>
                <a:srgbClr val="999999"/>
              </a:solidFill>
            </a:endParaRPr>
          </a:p>
        </p:txBody>
      </p:sp>
      <p:sp>
        <p:nvSpPr>
          <p:cNvPr id="23" name="Google Shape;56;p13"/>
          <p:cNvSpPr txBox="1"/>
          <p:nvPr/>
        </p:nvSpPr>
        <p:spPr>
          <a:xfrm>
            <a:off x="3544975" y="9343411"/>
            <a:ext cx="14546800" cy="1107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algn="ctr"/>
            <a:r>
              <a:rPr lang="en" sz="1600" b="1" dirty="0">
                <a:solidFill>
                  <a:srgbClr val="C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NC STATE </a:t>
            </a:r>
            <a:r>
              <a:rPr lang="en" sz="1600" dirty="0">
                <a:solidFill>
                  <a:srgbClr val="C0000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UNIVERSITY</a:t>
            </a:r>
            <a:r>
              <a:rPr lang="en" sz="1600" dirty="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	     </a:t>
            </a:r>
            <a:r>
              <a:rPr lang="en" sz="1600" dirty="0">
                <a:solidFill>
                  <a:srgbClr val="CC000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	</a:t>
            </a:r>
            <a:r>
              <a:rPr lang="en" sz="16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|	                    	</a:t>
            </a:r>
            <a:r>
              <a:rPr lang="en-US" sz="16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MONEY MATTERS                                           </a:t>
            </a:r>
            <a:r>
              <a:rPr lang="en" sz="16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|                                           </a:t>
            </a:r>
            <a:r>
              <a:rPr lang="en" sz="1600" dirty="0">
                <a:solidFill>
                  <a:schemeClr val="bg2">
                    <a:lumMod val="40000"/>
                    <a:lumOff val="60000"/>
                  </a:schemeClr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JULY 2024</a:t>
            </a:r>
            <a:endParaRPr lang="en-US" sz="1600" dirty="0">
              <a:solidFill>
                <a:schemeClr val="bg2">
                  <a:lumMod val="40000"/>
                  <a:lumOff val="60000"/>
                </a:schemeClr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algn="ctr"/>
            <a:endParaRPr lang="en-US" sz="1600" dirty="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lvl="0" algn="ctr"/>
            <a:r>
              <a:rPr lang="en" sz="1600" b="1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				</a:t>
            </a:r>
            <a:r>
              <a:rPr lang="en" sz="16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		</a:t>
            </a:r>
            <a:r>
              <a:rPr lang="en" sz="1600" b="1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					</a:t>
            </a:r>
            <a:endParaRPr sz="1600" dirty="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6"/>
          <p:cNvSpPr/>
          <p:nvPr/>
        </p:nvSpPr>
        <p:spPr>
          <a:xfrm>
            <a:off x="4249025" y="1235000"/>
            <a:ext cx="8486700" cy="7827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857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6"/>
          <p:cNvSpPr/>
          <p:nvPr/>
        </p:nvSpPr>
        <p:spPr>
          <a:xfrm>
            <a:off x="475" y="0"/>
            <a:ext cx="3544500" cy="10287000"/>
          </a:xfrm>
          <a:prstGeom prst="rect">
            <a:avLst/>
          </a:prstGeom>
          <a:solidFill>
            <a:srgbClr val="D149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24" name="Google Shape;124;p16"/>
          <p:cNvSpPr/>
          <p:nvPr/>
        </p:nvSpPr>
        <p:spPr>
          <a:xfrm>
            <a:off x="196700" y="0"/>
            <a:ext cx="3544500" cy="102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HOW DO I </a:t>
            </a:r>
            <a:r>
              <a:rPr lang="en" sz="5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MAKE A PAYMENT</a:t>
            </a:r>
            <a:r>
              <a:rPr lang="en" sz="52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?</a:t>
            </a:r>
            <a:endParaRPr sz="52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grpSp>
        <p:nvGrpSpPr>
          <p:cNvPr id="125" name="Google Shape;125;p16"/>
          <p:cNvGrpSpPr/>
          <p:nvPr/>
        </p:nvGrpSpPr>
        <p:grpSpPr>
          <a:xfrm>
            <a:off x="4230663" y="1233550"/>
            <a:ext cx="8482038" cy="7818425"/>
            <a:chOff x="4221488" y="495325"/>
            <a:chExt cx="8482038" cy="7818425"/>
          </a:xfrm>
        </p:grpSpPr>
        <p:pic>
          <p:nvPicPr>
            <p:cNvPr id="126" name="Google Shape;126;p16"/>
            <p:cNvPicPr preferRelativeResize="0"/>
            <p:nvPr/>
          </p:nvPicPr>
          <p:blipFill rotWithShape="1">
            <a:blip r:embed="rId3">
              <a:alphaModFix/>
            </a:blip>
            <a:srcRect l="5519" t="13197" r="5171" b="8896"/>
            <a:stretch/>
          </p:blipFill>
          <p:spPr>
            <a:xfrm>
              <a:off x="4221488" y="1185025"/>
              <a:ext cx="8482038" cy="71287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7" name="Google Shape;127;p16"/>
            <p:cNvSpPr/>
            <p:nvPr/>
          </p:nvSpPr>
          <p:spPr>
            <a:xfrm>
              <a:off x="4221500" y="495325"/>
              <a:ext cx="8481900" cy="689700"/>
            </a:xfrm>
            <a:prstGeom prst="rect">
              <a:avLst/>
            </a:prstGeom>
            <a:solidFill>
              <a:srgbClr val="CC0000"/>
            </a:solidFill>
            <a:ln w="9525" cap="flat" cmpd="sng">
              <a:solidFill>
                <a:srgbClr val="CC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8" name="Google Shape;128;p16"/>
          <p:cNvSpPr txBox="1"/>
          <p:nvPr/>
        </p:nvSpPr>
        <p:spPr>
          <a:xfrm>
            <a:off x="4724525" y="1224400"/>
            <a:ext cx="77523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MyPack </a:t>
            </a:r>
            <a:r>
              <a:rPr lang="en" sz="34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Portal     MyPack.ncsu.edu </a:t>
            </a:r>
            <a:endParaRPr sz="1000">
              <a:solidFill>
                <a:schemeClr val="lt1"/>
              </a:solidFill>
            </a:endParaRPr>
          </a:p>
        </p:txBody>
      </p:sp>
      <p:pic>
        <p:nvPicPr>
          <p:cNvPr id="129" name="Google Shape;129;p16"/>
          <p:cNvPicPr preferRelativeResize="0"/>
          <p:nvPr/>
        </p:nvPicPr>
        <p:blipFill rotWithShape="1">
          <a:blip r:embed="rId4">
            <a:alphaModFix/>
          </a:blip>
          <a:srcRect l="5293" t="12920" r="68948" b="8869"/>
          <a:stretch/>
        </p:blipFill>
        <p:spPr>
          <a:xfrm>
            <a:off x="13202184" y="1224400"/>
            <a:ext cx="2675891" cy="7827577"/>
          </a:xfrm>
          <a:prstGeom prst="rect">
            <a:avLst/>
          </a:prstGeom>
          <a:noFill/>
          <a:ln>
            <a:noFill/>
          </a:ln>
          <a:effectLst>
            <a:outerShdw blurRad="485775" dist="19050" dir="5400000" algn="bl" rotWithShape="0">
              <a:srgbClr val="000000">
                <a:alpha val="10000"/>
              </a:srgbClr>
            </a:outerShdw>
          </a:effectLst>
        </p:spPr>
      </p:pic>
      <p:sp>
        <p:nvSpPr>
          <p:cNvPr id="130" name="Google Shape;130;p16"/>
          <p:cNvSpPr/>
          <p:nvPr/>
        </p:nvSpPr>
        <p:spPr>
          <a:xfrm>
            <a:off x="9947000" y="2257450"/>
            <a:ext cx="2529900" cy="2529900"/>
          </a:xfrm>
          <a:prstGeom prst="donut">
            <a:avLst>
              <a:gd name="adj" fmla="val 8397"/>
            </a:avLst>
          </a:prstGeom>
          <a:solidFill>
            <a:srgbClr val="CC0000"/>
          </a:solidFill>
          <a:ln w="952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  <a:effectLst>
            <a:outerShdw blurRad="485775" dist="19050" dir="5400000" algn="bl" rotWithShape="0">
              <a:srgbClr val="000000">
                <a:alpha val="8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C0000"/>
              </a:solidFill>
            </a:endParaRPr>
          </a:p>
        </p:txBody>
      </p:sp>
      <p:sp>
        <p:nvSpPr>
          <p:cNvPr id="131" name="Google Shape;131;p16"/>
          <p:cNvSpPr/>
          <p:nvPr/>
        </p:nvSpPr>
        <p:spPr>
          <a:xfrm>
            <a:off x="16275200" y="1421088"/>
            <a:ext cx="1852500" cy="6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Charges and amount due as of the date it was generated.</a:t>
            </a:r>
            <a:br>
              <a:rPr lang="en" sz="1800">
                <a:solidFill>
                  <a:srgbClr val="43434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</a:br>
            <a:br>
              <a:rPr lang="en" sz="1800">
                <a:solidFill>
                  <a:srgbClr val="43434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</a:br>
            <a:r>
              <a:rPr lang="en" sz="3400">
                <a:solidFill>
                  <a:srgbClr val="CC000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E-check</a:t>
            </a:r>
            <a:br>
              <a:rPr lang="en" sz="3400">
                <a:solidFill>
                  <a:srgbClr val="CC000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</a:br>
            <a:endParaRPr sz="3400">
              <a:solidFill>
                <a:srgbClr val="CC0000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1800">
              <a:solidFill>
                <a:srgbClr val="43434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132" name="Google Shape;132;p16"/>
          <p:cNvCxnSpPr/>
          <p:nvPr/>
        </p:nvCxnSpPr>
        <p:spPr>
          <a:xfrm>
            <a:off x="16212600" y="1484963"/>
            <a:ext cx="0" cy="2731800"/>
          </a:xfrm>
          <a:prstGeom prst="straightConnector1">
            <a:avLst/>
          </a:prstGeom>
          <a:noFill/>
          <a:ln w="28575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3" name="Google Shape;133;p16"/>
          <p:cNvCxnSpPr/>
          <p:nvPr/>
        </p:nvCxnSpPr>
        <p:spPr>
          <a:xfrm>
            <a:off x="13047150" y="1236150"/>
            <a:ext cx="0" cy="7844400"/>
          </a:xfrm>
          <a:prstGeom prst="straightConnector1">
            <a:avLst/>
          </a:prstGeom>
          <a:noFill/>
          <a:ln w="28575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4" name="Google Shape;134;p16"/>
          <p:cNvCxnSpPr/>
          <p:nvPr/>
        </p:nvCxnSpPr>
        <p:spPr>
          <a:xfrm>
            <a:off x="14775975" y="1880375"/>
            <a:ext cx="1282200" cy="0"/>
          </a:xfrm>
          <a:prstGeom prst="straightConnector1">
            <a:avLst/>
          </a:prstGeom>
          <a:noFill/>
          <a:ln w="28575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5" name="Google Shape;135;p16"/>
          <p:cNvCxnSpPr>
            <a:stCxn id="130" idx="6"/>
          </p:cNvCxnSpPr>
          <p:nvPr/>
        </p:nvCxnSpPr>
        <p:spPr>
          <a:xfrm>
            <a:off x="12476900" y="3522400"/>
            <a:ext cx="485400" cy="0"/>
          </a:xfrm>
          <a:prstGeom prst="straightConnector1">
            <a:avLst/>
          </a:prstGeom>
          <a:noFill/>
          <a:ln w="28575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6" name="Google Shape;136;p16"/>
          <p:cNvSpPr/>
          <p:nvPr/>
        </p:nvSpPr>
        <p:spPr>
          <a:xfrm>
            <a:off x="16268325" y="4654575"/>
            <a:ext cx="1852500" cy="19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solidFill>
                  <a:srgbClr val="CC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Tips</a:t>
            </a:r>
            <a:endParaRPr sz="1800" b="1">
              <a:solidFill>
                <a:srgbClr val="CC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Payments made via e-pay may not be automatically drafted. </a:t>
            </a:r>
            <a:endParaRPr>
              <a:solidFill>
                <a:srgbClr val="43434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Review both your personal bank account and your student account to ensure your financial records are reconciled.</a:t>
            </a:r>
            <a:endParaRPr>
              <a:solidFill>
                <a:srgbClr val="43434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43434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43434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Payments made via credit card incur a 2.85% transaction fee.</a:t>
            </a:r>
            <a:endParaRPr>
              <a:solidFill>
                <a:srgbClr val="43434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rgbClr val="CC0000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CC0000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137" name="Google Shape;137;p16"/>
          <p:cNvSpPr txBox="1"/>
          <p:nvPr/>
        </p:nvSpPr>
        <p:spPr>
          <a:xfrm>
            <a:off x="16275200" y="3427750"/>
            <a:ext cx="30000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3400">
                <a:solidFill>
                  <a:srgbClr val="CC000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preferred</a:t>
            </a:r>
            <a:endParaRPr/>
          </a:p>
        </p:txBody>
      </p:sp>
      <p:cxnSp>
        <p:nvCxnSpPr>
          <p:cNvPr id="138" name="Google Shape;138;p16"/>
          <p:cNvCxnSpPr/>
          <p:nvPr/>
        </p:nvCxnSpPr>
        <p:spPr>
          <a:xfrm>
            <a:off x="16212600" y="4626100"/>
            <a:ext cx="0" cy="4032600"/>
          </a:xfrm>
          <a:prstGeom prst="straightConnector1">
            <a:avLst/>
          </a:prstGeom>
          <a:noFill/>
          <a:ln w="28575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9" name="Google Shape;139;p16"/>
          <p:cNvSpPr txBox="1"/>
          <p:nvPr/>
        </p:nvSpPr>
        <p:spPr>
          <a:xfrm>
            <a:off x="4724525" y="191350"/>
            <a:ext cx="106185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3400" b="1" dirty="0">
                <a:solidFill>
                  <a:srgbClr val="D1490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MyPack </a:t>
            </a:r>
            <a:r>
              <a:rPr lang="en" sz="3400" dirty="0">
                <a:solidFill>
                  <a:srgbClr val="D14905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Portal </a:t>
            </a:r>
            <a:r>
              <a:rPr lang="en" sz="2600" dirty="0">
                <a:solidFill>
                  <a:srgbClr val="D14905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➔</a:t>
            </a:r>
            <a:r>
              <a:rPr lang="en" sz="2900" dirty="0">
                <a:solidFill>
                  <a:srgbClr val="D14905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</a:t>
            </a:r>
            <a:r>
              <a:rPr lang="en" sz="3400" dirty="0">
                <a:solidFill>
                  <a:srgbClr val="D14905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Student Accounts </a:t>
            </a:r>
            <a:r>
              <a:rPr lang="en" sz="2600" dirty="0">
                <a:solidFill>
                  <a:srgbClr val="D14905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➔</a:t>
            </a:r>
            <a:r>
              <a:rPr lang="en" sz="2900" dirty="0">
                <a:solidFill>
                  <a:srgbClr val="D14905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</a:t>
            </a:r>
            <a:r>
              <a:rPr lang="en" sz="3400" dirty="0">
                <a:solidFill>
                  <a:srgbClr val="D14905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Make A Payment</a:t>
            </a:r>
            <a:r>
              <a:rPr lang="en" sz="3800" dirty="0">
                <a:solidFill>
                  <a:srgbClr val="999999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</a:t>
            </a:r>
            <a:endParaRPr sz="1300" dirty="0">
              <a:solidFill>
                <a:srgbClr val="999999"/>
              </a:solidFill>
            </a:endParaRPr>
          </a:p>
        </p:txBody>
      </p:sp>
      <p:sp>
        <p:nvSpPr>
          <p:cNvPr id="21" name="Google Shape;56;p13"/>
          <p:cNvSpPr txBox="1"/>
          <p:nvPr/>
        </p:nvSpPr>
        <p:spPr>
          <a:xfrm>
            <a:off x="3544975" y="9343411"/>
            <a:ext cx="14546800" cy="1107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algn="ctr"/>
            <a:r>
              <a:rPr lang="en" sz="1600" b="1" dirty="0">
                <a:solidFill>
                  <a:srgbClr val="C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NC STATE </a:t>
            </a:r>
            <a:r>
              <a:rPr lang="en" sz="1600" dirty="0">
                <a:solidFill>
                  <a:srgbClr val="C0000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UNIVERSITY</a:t>
            </a:r>
            <a:r>
              <a:rPr lang="en" sz="1600" dirty="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	     </a:t>
            </a:r>
            <a:r>
              <a:rPr lang="en" sz="1600" dirty="0">
                <a:solidFill>
                  <a:srgbClr val="CC000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	</a:t>
            </a:r>
            <a:r>
              <a:rPr lang="en" sz="16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|	                    	</a:t>
            </a:r>
            <a:r>
              <a:rPr lang="en-US" sz="16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MONEY MATTERS                                           </a:t>
            </a:r>
            <a:r>
              <a:rPr lang="en" sz="16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|                                           </a:t>
            </a:r>
            <a:r>
              <a:rPr lang="en" sz="1600" dirty="0">
                <a:solidFill>
                  <a:schemeClr val="bg2">
                    <a:lumMod val="40000"/>
                    <a:lumOff val="60000"/>
                  </a:schemeClr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JULY 2024</a:t>
            </a:r>
            <a:endParaRPr lang="en-US" sz="1600" dirty="0">
              <a:solidFill>
                <a:schemeClr val="bg2">
                  <a:lumMod val="40000"/>
                  <a:lumOff val="60000"/>
                </a:schemeClr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algn="ctr"/>
            <a:endParaRPr lang="en-US" sz="1600" dirty="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lvl="0" algn="ctr"/>
            <a:r>
              <a:rPr lang="en" sz="1600" b="1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				</a:t>
            </a:r>
            <a:r>
              <a:rPr lang="en" sz="16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		</a:t>
            </a:r>
            <a:r>
              <a:rPr lang="en" sz="1600" b="1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					</a:t>
            </a:r>
            <a:endParaRPr sz="1600" dirty="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7"/>
          <p:cNvSpPr/>
          <p:nvPr/>
        </p:nvSpPr>
        <p:spPr>
          <a:xfrm>
            <a:off x="475" y="0"/>
            <a:ext cx="3544500" cy="10287000"/>
          </a:xfrm>
          <a:prstGeom prst="rect">
            <a:avLst/>
          </a:prstGeom>
          <a:solidFill>
            <a:srgbClr val="6F7D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46" name="Google Shape;146;p17"/>
          <p:cNvSpPr/>
          <p:nvPr/>
        </p:nvSpPr>
        <p:spPr>
          <a:xfrm>
            <a:off x="196700" y="-3"/>
            <a:ext cx="3544500" cy="102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WHAT ARE MY OPTIONS FOR</a:t>
            </a:r>
            <a:r>
              <a:rPr lang="en" sz="36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" sz="4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RESOLVING </a:t>
            </a:r>
            <a:endParaRPr sz="4000" b="1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MY BALANCE DUE</a:t>
            </a:r>
            <a:r>
              <a:rPr lang="en" sz="40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?</a:t>
            </a:r>
            <a:endParaRPr sz="40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47" name="Google Shape;147;p17"/>
          <p:cNvSpPr/>
          <p:nvPr/>
        </p:nvSpPr>
        <p:spPr>
          <a:xfrm>
            <a:off x="5215596" y="2218088"/>
            <a:ext cx="9835800" cy="16155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F4652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33333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48" name="Google Shape;148;p17"/>
          <p:cNvSpPr/>
          <p:nvPr/>
        </p:nvSpPr>
        <p:spPr>
          <a:xfrm>
            <a:off x="5983600" y="2644738"/>
            <a:ext cx="11109600" cy="10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CC000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MyPack.ncsu.edu </a:t>
            </a:r>
            <a:r>
              <a:rPr lang="en" sz="38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($50 Enrollment Fee)</a:t>
            </a:r>
            <a:br>
              <a:rPr lang="en" sz="3800">
                <a:solidFill>
                  <a:srgbClr val="33333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</a:br>
            <a:r>
              <a:rPr lang="en" sz="2000">
                <a:solidFill>
                  <a:srgbClr val="33333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MyPack Portal → Student Accounts tile → Enroll in Monthly Payment Plan</a:t>
            </a:r>
            <a:endParaRPr sz="2200">
              <a:solidFill>
                <a:srgbClr val="33333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49" name="Google Shape;149;p17"/>
          <p:cNvSpPr/>
          <p:nvPr/>
        </p:nvSpPr>
        <p:spPr>
          <a:xfrm>
            <a:off x="4483075" y="1562813"/>
            <a:ext cx="9835800" cy="1051500"/>
          </a:xfrm>
          <a:prstGeom prst="rect">
            <a:avLst/>
          </a:prstGeom>
          <a:solidFill>
            <a:srgbClr val="F46524"/>
          </a:solidFill>
          <a:ln w="38100" cap="flat" cmpd="sng">
            <a:solidFill>
              <a:srgbClr val="F4652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50" name="Google Shape;150;p17"/>
          <p:cNvSpPr/>
          <p:nvPr/>
        </p:nvSpPr>
        <p:spPr>
          <a:xfrm>
            <a:off x="5215596" y="4663388"/>
            <a:ext cx="9835800" cy="16155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D1490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33333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51" name="Google Shape;151;p17"/>
          <p:cNvSpPr/>
          <p:nvPr/>
        </p:nvSpPr>
        <p:spPr>
          <a:xfrm>
            <a:off x="5983650" y="5090038"/>
            <a:ext cx="11109600" cy="10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dirty="0">
                <a:solidFill>
                  <a:srgbClr val="CC000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StudentAid.gov</a:t>
            </a:r>
            <a:br>
              <a:rPr lang="en" sz="3800" dirty="0">
                <a:solidFill>
                  <a:srgbClr val="CC000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</a:br>
            <a:r>
              <a:rPr lang="en" sz="2000" dirty="0">
                <a:solidFill>
                  <a:srgbClr val="33333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9.08% Fixed - Students and Parents should confirm rates at StudentAid.gov</a:t>
            </a:r>
            <a:endParaRPr sz="2000" dirty="0">
              <a:solidFill>
                <a:srgbClr val="333333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152" name="Google Shape;152;p17"/>
          <p:cNvSpPr/>
          <p:nvPr/>
        </p:nvSpPr>
        <p:spPr>
          <a:xfrm>
            <a:off x="4483075" y="4008113"/>
            <a:ext cx="9835800" cy="1051500"/>
          </a:xfrm>
          <a:prstGeom prst="rect">
            <a:avLst/>
          </a:prstGeom>
          <a:solidFill>
            <a:srgbClr val="D14905"/>
          </a:solidFill>
          <a:ln w="38100" cap="flat" cmpd="sng">
            <a:solidFill>
              <a:srgbClr val="D1490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53" name="Google Shape;153;p17"/>
          <p:cNvSpPr/>
          <p:nvPr/>
        </p:nvSpPr>
        <p:spPr>
          <a:xfrm>
            <a:off x="5215596" y="7108688"/>
            <a:ext cx="9835800" cy="16155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B33D0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33333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54" name="Google Shape;154;p17"/>
          <p:cNvSpPr/>
          <p:nvPr/>
        </p:nvSpPr>
        <p:spPr>
          <a:xfrm>
            <a:off x="5983650" y="7535338"/>
            <a:ext cx="11109600" cy="10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CC000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go.ncsu.edu/loans</a:t>
            </a:r>
            <a:br>
              <a:rPr lang="en" sz="3800">
                <a:solidFill>
                  <a:srgbClr val="CC000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</a:br>
            <a:r>
              <a:rPr lang="en" sz="2000">
                <a:solidFill>
                  <a:srgbClr val="33333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Varied %, cosigners typically required for students</a:t>
            </a:r>
            <a:endParaRPr sz="2000">
              <a:solidFill>
                <a:srgbClr val="333333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155" name="Google Shape;155;p17"/>
          <p:cNvSpPr/>
          <p:nvPr/>
        </p:nvSpPr>
        <p:spPr>
          <a:xfrm>
            <a:off x="4483075" y="6453413"/>
            <a:ext cx="9835800" cy="1051500"/>
          </a:xfrm>
          <a:prstGeom prst="rect">
            <a:avLst/>
          </a:prstGeom>
          <a:solidFill>
            <a:srgbClr val="B33D02"/>
          </a:solidFill>
          <a:ln w="38100" cap="flat" cmpd="sng">
            <a:solidFill>
              <a:srgbClr val="B33D0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56" name="Google Shape;156;p17"/>
          <p:cNvSpPr/>
          <p:nvPr/>
        </p:nvSpPr>
        <p:spPr>
          <a:xfrm>
            <a:off x="5275175" y="1562813"/>
            <a:ext cx="9043800" cy="1051500"/>
          </a:xfrm>
          <a:prstGeom prst="rect">
            <a:avLst/>
          </a:prstGeom>
          <a:solidFill>
            <a:srgbClr val="F46524"/>
          </a:solidFill>
          <a:ln w="38100" cap="flat" cmpd="sng">
            <a:solidFill>
              <a:srgbClr val="F4652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rPr>
              <a:t>#1</a:t>
            </a:r>
            <a:r>
              <a:rPr lang="en" sz="3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Enroll in Monthly Payment Plan</a:t>
            </a:r>
            <a:endParaRPr sz="32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57" name="Google Shape;157;p17"/>
          <p:cNvSpPr/>
          <p:nvPr/>
        </p:nvSpPr>
        <p:spPr>
          <a:xfrm>
            <a:off x="5275175" y="4008113"/>
            <a:ext cx="9043800" cy="1051500"/>
          </a:xfrm>
          <a:prstGeom prst="rect">
            <a:avLst/>
          </a:prstGeom>
          <a:solidFill>
            <a:srgbClr val="D14905"/>
          </a:solidFill>
          <a:ln w="38100" cap="flat" cmpd="sng">
            <a:solidFill>
              <a:srgbClr val="D1490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lt1"/>
                </a:solidFill>
                <a:latin typeface="Roboto Thin"/>
                <a:ea typeface="Roboto Thin"/>
                <a:cs typeface="Roboto Thin"/>
                <a:sym typeface="Roboto Thin"/>
              </a:rPr>
              <a:t>#2 </a:t>
            </a:r>
            <a:r>
              <a:rPr lang="en" sz="3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Apply for a Federal Parent PLUS Loan</a:t>
            </a:r>
            <a:endParaRPr sz="32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58" name="Google Shape;158;p17"/>
          <p:cNvSpPr/>
          <p:nvPr/>
        </p:nvSpPr>
        <p:spPr>
          <a:xfrm>
            <a:off x="5275175" y="6453413"/>
            <a:ext cx="9043800" cy="1051500"/>
          </a:xfrm>
          <a:prstGeom prst="rect">
            <a:avLst/>
          </a:prstGeom>
          <a:solidFill>
            <a:srgbClr val="B33D02"/>
          </a:solidFill>
          <a:ln w="38100" cap="flat" cmpd="sng">
            <a:solidFill>
              <a:srgbClr val="B33D0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lt1"/>
                </a:solidFill>
                <a:latin typeface="Roboto Thin"/>
                <a:ea typeface="Roboto Thin"/>
                <a:cs typeface="Roboto Thin"/>
                <a:sym typeface="Roboto Thin"/>
              </a:rPr>
              <a:t>#3 </a:t>
            </a:r>
            <a:r>
              <a:rPr lang="en" sz="3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Apply for a Private Education Loan</a:t>
            </a:r>
            <a:endParaRPr sz="32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7" name="Google Shape;56;p13"/>
          <p:cNvSpPr txBox="1"/>
          <p:nvPr/>
        </p:nvSpPr>
        <p:spPr>
          <a:xfrm>
            <a:off x="3544975" y="9343411"/>
            <a:ext cx="14546800" cy="1107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algn="ctr"/>
            <a:r>
              <a:rPr lang="en" sz="1600" b="1" dirty="0">
                <a:solidFill>
                  <a:srgbClr val="C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NC STATE </a:t>
            </a:r>
            <a:r>
              <a:rPr lang="en" sz="1600" dirty="0">
                <a:solidFill>
                  <a:srgbClr val="C0000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UNIVERSITY</a:t>
            </a:r>
            <a:r>
              <a:rPr lang="en" sz="1600" dirty="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	     </a:t>
            </a:r>
            <a:r>
              <a:rPr lang="en" sz="1600" dirty="0">
                <a:solidFill>
                  <a:srgbClr val="CC000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	</a:t>
            </a:r>
            <a:r>
              <a:rPr lang="en" sz="16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|	                    	</a:t>
            </a:r>
            <a:r>
              <a:rPr lang="en-US" sz="16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MONEY MATTERS                                           </a:t>
            </a:r>
            <a:r>
              <a:rPr lang="en" sz="16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|                                           </a:t>
            </a:r>
            <a:r>
              <a:rPr lang="en" sz="1600" dirty="0">
                <a:solidFill>
                  <a:schemeClr val="bg2">
                    <a:lumMod val="40000"/>
                    <a:lumOff val="60000"/>
                  </a:schemeClr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JULY 2024</a:t>
            </a:r>
            <a:endParaRPr lang="en-US" sz="1600" dirty="0">
              <a:solidFill>
                <a:schemeClr val="bg2">
                  <a:lumMod val="40000"/>
                  <a:lumOff val="60000"/>
                </a:schemeClr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algn="ctr"/>
            <a:endParaRPr lang="en-US" sz="1600" dirty="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lvl="0" algn="ctr"/>
            <a:r>
              <a:rPr lang="en" sz="1600" b="1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				</a:t>
            </a:r>
            <a:r>
              <a:rPr lang="en" sz="16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		</a:t>
            </a:r>
            <a:r>
              <a:rPr lang="en" sz="1600" b="1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					</a:t>
            </a:r>
            <a:endParaRPr sz="1600" dirty="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8"/>
          <p:cNvSpPr/>
          <p:nvPr/>
        </p:nvSpPr>
        <p:spPr>
          <a:xfrm>
            <a:off x="475" y="0"/>
            <a:ext cx="3544500" cy="10287000"/>
          </a:xfrm>
          <a:prstGeom prst="rect">
            <a:avLst/>
          </a:prstGeom>
          <a:solidFill>
            <a:srgbClr val="0084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65" name="Google Shape;165;p18"/>
          <p:cNvSpPr/>
          <p:nvPr/>
        </p:nvSpPr>
        <p:spPr>
          <a:xfrm>
            <a:off x="196700" y="0"/>
            <a:ext cx="3544500" cy="102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PARENT</a:t>
            </a:r>
            <a:endParaRPr sz="52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PLUS</a:t>
            </a:r>
            <a:endParaRPr sz="5200" b="1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LOAN</a:t>
            </a:r>
            <a:endParaRPr sz="52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66" name="Google Shape;166;p18"/>
          <p:cNvSpPr/>
          <p:nvPr/>
        </p:nvSpPr>
        <p:spPr>
          <a:xfrm>
            <a:off x="5215600" y="1873513"/>
            <a:ext cx="9835800" cy="20106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96A6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33333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67" name="Google Shape;167;p18"/>
          <p:cNvSpPr/>
          <p:nvPr/>
        </p:nvSpPr>
        <p:spPr>
          <a:xfrm>
            <a:off x="5983600" y="2300163"/>
            <a:ext cx="9043800" cy="15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33333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• </a:t>
            </a:r>
            <a:r>
              <a:rPr lang="en" sz="2400" b="1">
                <a:solidFill>
                  <a:srgbClr val="33333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Maximum or just enough</a:t>
            </a:r>
            <a:r>
              <a:rPr lang="en" sz="2400">
                <a:solidFill>
                  <a:srgbClr val="33333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to cover your bill?</a:t>
            </a:r>
            <a:endParaRPr sz="2400">
              <a:solidFill>
                <a:srgbClr val="333333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33333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• Consider </a:t>
            </a:r>
            <a:r>
              <a:rPr lang="en" sz="2400" b="1">
                <a:solidFill>
                  <a:srgbClr val="33333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direct vs. indirect</a:t>
            </a:r>
            <a:r>
              <a:rPr lang="en" sz="2400">
                <a:solidFill>
                  <a:srgbClr val="33333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costs</a:t>
            </a:r>
            <a:endParaRPr sz="2400">
              <a:solidFill>
                <a:srgbClr val="333333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33333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• Consider Federal loan origination fees (4.228%)</a:t>
            </a:r>
            <a:endParaRPr sz="2400">
              <a:solidFill>
                <a:srgbClr val="333333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168" name="Google Shape;168;p18"/>
          <p:cNvSpPr/>
          <p:nvPr/>
        </p:nvSpPr>
        <p:spPr>
          <a:xfrm>
            <a:off x="4483075" y="1218238"/>
            <a:ext cx="9835800" cy="1051500"/>
          </a:xfrm>
          <a:prstGeom prst="rect">
            <a:avLst/>
          </a:prstGeom>
          <a:solidFill>
            <a:srgbClr val="96A63A"/>
          </a:solidFill>
          <a:ln w="38100" cap="flat" cmpd="sng">
            <a:solidFill>
              <a:srgbClr val="96A6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69" name="Google Shape;169;p18"/>
          <p:cNvSpPr/>
          <p:nvPr/>
        </p:nvSpPr>
        <p:spPr>
          <a:xfrm>
            <a:off x="5275175" y="1218238"/>
            <a:ext cx="9043800" cy="1051500"/>
          </a:xfrm>
          <a:prstGeom prst="rect">
            <a:avLst/>
          </a:prstGeom>
          <a:solidFill>
            <a:srgbClr val="96A63A"/>
          </a:solidFill>
          <a:ln w="38100" cap="flat" cmpd="sng">
            <a:solidFill>
              <a:srgbClr val="96A6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How much to request on your application?</a:t>
            </a:r>
            <a:endParaRPr sz="32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70" name="Google Shape;170;p18"/>
          <p:cNvSpPr/>
          <p:nvPr/>
        </p:nvSpPr>
        <p:spPr>
          <a:xfrm>
            <a:off x="5215600" y="4741138"/>
            <a:ext cx="9835800" cy="20106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6F7D1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33333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71" name="Google Shape;171;p18"/>
          <p:cNvSpPr/>
          <p:nvPr/>
        </p:nvSpPr>
        <p:spPr>
          <a:xfrm>
            <a:off x="5983600" y="5167788"/>
            <a:ext cx="9043800" cy="15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33333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• </a:t>
            </a:r>
            <a:r>
              <a:rPr lang="en" sz="2400" b="1">
                <a:solidFill>
                  <a:srgbClr val="33333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Refunds to the student </a:t>
            </a:r>
            <a:r>
              <a:rPr lang="en" sz="2400">
                <a:solidFill>
                  <a:srgbClr val="33333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can be generated via direct deposit</a:t>
            </a:r>
            <a:r>
              <a:rPr lang="en" sz="2400" b="1">
                <a:solidFill>
                  <a:srgbClr val="33333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endParaRPr sz="2400" b="1">
              <a:solidFill>
                <a:srgbClr val="33333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33333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• </a:t>
            </a:r>
            <a:r>
              <a:rPr lang="en" sz="2400" b="1">
                <a:solidFill>
                  <a:srgbClr val="33333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Refunds to the parent </a:t>
            </a:r>
            <a:r>
              <a:rPr lang="en" sz="2400">
                <a:solidFill>
                  <a:srgbClr val="33333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are mailed </a:t>
            </a:r>
            <a:endParaRPr sz="2400" b="1">
              <a:solidFill>
                <a:srgbClr val="33333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72" name="Google Shape;172;p18"/>
          <p:cNvSpPr/>
          <p:nvPr/>
        </p:nvSpPr>
        <p:spPr>
          <a:xfrm>
            <a:off x="4483075" y="4085863"/>
            <a:ext cx="9835800" cy="1051500"/>
          </a:xfrm>
          <a:prstGeom prst="rect">
            <a:avLst/>
          </a:prstGeom>
          <a:solidFill>
            <a:srgbClr val="6F7D1C"/>
          </a:solidFill>
          <a:ln w="38100" cap="flat" cmpd="sng">
            <a:solidFill>
              <a:srgbClr val="6F7D1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73" name="Google Shape;173;p18"/>
          <p:cNvSpPr/>
          <p:nvPr/>
        </p:nvSpPr>
        <p:spPr>
          <a:xfrm>
            <a:off x="5275175" y="4085863"/>
            <a:ext cx="9043800" cy="1051500"/>
          </a:xfrm>
          <a:prstGeom prst="rect">
            <a:avLst/>
          </a:prstGeom>
          <a:solidFill>
            <a:srgbClr val="6F7D1C"/>
          </a:solidFill>
          <a:ln w="38100" cap="flat" cmpd="sng">
            <a:solidFill>
              <a:srgbClr val="6F7D1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How to request refund on your application?</a:t>
            </a:r>
            <a:endParaRPr sz="32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174" name="Google Shape;174;p18"/>
          <p:cNvCxnSpPr/>
          <p:nvPr/>
        </p:nvCxnSpPr>
        <p:spPr>
          <a:xfrm>
            <a:off x="5215600" y="7321988"/>
            <a:ext cx="0" cy="1398600"/>
          </a:xfrm>
          <a:prstGeom prst="straightConnector1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5" name="Google Shape;175;p18"/>
          <p:cNvSpPr/>
          <p:nvPr/>
        </p:nvSpPr>
        <p:spPr>
          <a:xfrm>
            <a:off x="5370625" y="7230663"/>
            <a:ext cx="8704500" cy="18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 b="1">
                <a:solidFill>
                  <a:srgbClr val="CC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Tip</a:t>
            </a:r>
            <a:endParaRPr sz="3200" b="1">
              <a:solidFill>
                <a:srgbClr val="CC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43434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Multiply the disbursed amount you need times 1.04228 to determine the amount you want to request to borrow.</a:t>
            </a:r>
            <a:endParaRPr sz="3400">
              <a:solidFill>
                <a:srgbClr val="43434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5" name="Google Shape;56;p13"/>
          <p:cNvSpPr txBox="1"/>
          <p:nvPr/>
        </p:nvSpPr>
        <p:spPr>
          <a:xfrm>
            <a:off x="3544975" y="9343411"/>
            <a:ext cx="14546800" cy="1107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algn="ctr"/>
            <a:r>
              <a:rPr lang="en" sz="1600" b="1" dirty="0">
                <a:solidFill>
                  <a:srgbClr val="C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NC STATE </a:t>
            </a:r>
            <a:r>
              <a:rPr lang="en" sz="1600" dirty="0">
                <a:solidFill>
                  <a:srgbClr val="C0000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UNIVERSITY</a:t>
            </a:r>
            <a:r>
              <a:rPr lang="en" sz="1600" dirty="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	     </a:t>
            </a:r>
            <a:r>
              <a:rPr lang="en" sz="1600" dirty="0">
                <a:solidFill>
                  <a:srgbClr val="CC000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	</a:t>
            </a:r>
            <a:r>
              <a:rPr lang="en" sz="16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|	                    	</a:t>
            </a:r>
            <a:r>
              <a:rPr lang="en-US" sz="16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MONEY MATTERS                                           </a:t>
            </a:r>
            <a:r>
              <a:rPr lang="en" sz="16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|                                           </a:t>
            </a:r>
            <a:r>
              <a:rPr lang="en" sz="1600" dirty="0">
                <a:solidFill>
                  <a:schemeClr val="bg2">
                    <a:lumMod val="40000"/>
                    <a:lumOff val="60000"/>
                  </a:schemeClr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JULY 2024</a:t>
            </a:r>
            <a:endParaRPr lang="en-US" sz="1600" dirty="0">
              <a:solidFill>
                <a:schemeClr val="bg2">
                  <a:lumMod val="40000"/>
                  <a:lumOff val="60000"/>
                </a:schemeClr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algn="ctr"/>
            <a:endParaRPr lang="en-US" sz="1600" dirty="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lvl="0" algn="ctr"/>
            <a:r>
              <a:rPr lang="en" sz="1600" b="1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				</a:t>
            </a:r>
            <a:r>
              <a:rPr lang="en" sz="16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		</a:t>
            </a:r>
            <a:r>
              <a:rPr lang="en" sz="1600" b="1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					</a:t>
            </a:r>
            <a:endParaRPr sz="1600" dirty="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9"/>
          <p:cNvSpPr/>
          <p:nvPr/>
        </p:nvSpPr>
        <p:spPr>
          <a:xfrm>
            <a:off x="475" y="0"/>
            <a:ext cx="3544500" cy="10287000"/>
          </a:xfrm>
          <a:prstGeom prst="rect">
            <a:avLst/>
          </a:prstGeom>
          <a:solidFill>
            <a:srgbClr val="42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82" name="Google Shape;182;p19"/>
          <p:cNvSpPr/>
          <p:nvPr/>
        </p:nvSpPr>
        <p:spPr>
          <a:xfrm>
            <a:off x="196700" y="0"/>
            <a:ext cx="3544500" cy="102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 HAVE AN OUTSIDE SCHOLARSHIP. </a:t>
            </a:r>
            <a:r>
              <a:rPr lang="en" sz="40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WHAT DO I DO?</a:t>
            </a:r>
            <a:endParaRPr sz="40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83" name="Google Shape;183;p19"/>
          <p:cNvSpPr/>
          <p:nvPr/>
        </p:nvSpPr>
        <p:spPr>
          <a:xfrm>
            <a:off x="5215596" y="2218088"/>
            <a:ext cx="9835800" cy="16155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01A99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33333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84" name="Google Shape;184;p19"/>
          <p:cNvSpPr/>
          <p:nvPr/>
        </p:nvSpPr>
        <p:spPr>
          <a:xfrm>
            <a:off x="5983600" y="2644738"/>
            <a:ext cx="11109600" cy="10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CC000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MyPack.ncsu.edu</a:t>
            </a:r>
            <a:br>
              <a:rPr lang="en" sz="3800">
                <a:solidFill>
                  <a:srgbClr val="33333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</a:br>
            <a:r>
              <a:rPr lang="en" sz="2000">
                <a:solidFill>
                  <a:srgbClr val="33333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MyPack Portal → Financial Aid → Report External Scholarship</a:t>
            </a:r>
            <a:endParaRPr sz="3800">
              <a:solidFill>
                <a:srgbClr val="CC0000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185" name="Google Shape;185;p19"/>
          <p:cNvSpPr/>
          <p:nvPr/>
        </p:nvSpPr>
        <p:spPr>
          <a:xfrm>
            <a:off x="4483075" y="1562813"/>
            <a:ext cx="9835800" cy="1051500"/>
          </a:xfrm>
          <a:prstGeom prst="rect">
            <a:avLst/>
          </a:prstGeom>
          <a:solidFill>
            <a:srgbClr val="01A993"/>
          </a:solidFill>
          <a:ln w="38100" cap="flat" cmpd="sng">
            <a:solidFill>
              <a:srgbClr val="01A99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86" name="Google Shape;186;p19"/>
          <p:cNvSpPr/>
          <p:nvPr/>
        </p:nvSpPr>
        <p:spPr>
          <a:xfrm>
            <a:off x="5215596" y="4663388"/>
            <a:ext cx="9835800" cy="16155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00847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33333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87" name="Google Shape;187;p19"/>
          <p:cNvSpPr/>
          <p:nvPr/>
        </p:nvSpPr>
        <p:spPr>
          <a:xfrm>
            <a:off x="5983650" y="5090038"/>
            <a:ext cx="11109600" cy="10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CC000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MyPack.ncsu.edu</a:t>
            </a:r>
            <a:br>
              <a:rPr lang="en" sz="3800">
                <a:solidFill>
                  <a:srgbClr val="33333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</a:br>
            <a:r>
              <a:rPr lang="en" sz="2000">
                <a:solidFill>
                  <a:srgbClr val="33333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MyPack Portal → Students Accounts → What I Owe</a:t>
            </a:r>
            <a:endParaRPr sz="3800">
              <a:solidFill>
                <a:srgbClr val="CC0000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188" name="Google Shape;188;p19"/>
          <p:cNvSpPr/>
          <p:nvPr/>
        </p:nvSpPr>
        <p:spPr>
          <a:xfrm>
            <a:off x="4483075" y="4008113"/>
            <a:ext cx="9835800" cy="1051500"/>
          </a:xfrm>
          <a:prstGeom prst="rect">
            <a:avLst/>
          </a:prstGeom>
          <a:solidFill>
            <a:srgbClr val="008473"/>
          </a:solidFill>
          <a:ln w="38100" cap="flat" cmpd="sng">
            <a:solidFill>
              <a:srgbClr val="00847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89" name="Google Shape;189;p19"/>
          <p:cNvSpPr/>
          <p:nvPr/>
        </p:nvSpPr>
        <p:spPr>
          <a:xfrm>
            <a:off x="5215596" y="7108688"/>
            <a:ext cx="9835800" cy="16155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00716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33333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90" name="Google Shape;190;p19"/>
          <p:cNvSpPr/>
          <p:nvPr/>
        </p:nvSpPr>
        <p:spPr>
          <a:xfrm>
            <a:off x="5983650" y="7535350"/>
            <a:ext cx="11109600" cy="14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CC000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Office of Scholarships and Financial Aid</a:t>
            </a:r>
            <a:br>
              <a:rPr lang="en" sz="3800">
                <a:solidFill>
                  <a:srgbClr val="CC000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</a:br>
            <a:r>
              <a:rPr lang="en" sz="2000">
                <a:solidFill>
                  <a:srgbClr val="33333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2016 Harris Hall, Campus Box 7302, Raleigh, NC 27695</a:t>
            </a:r>
            <a:endParaRPr sz="2000">
              <a:solidFill>
                <a:srgbClr val="333333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33333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191" name="Google Shape;191;p19"/>
          <p:cNvSpPr/>
          <p:nvPr/>
        </p:nvSpPr>
        <p:spPr>
          <a:xfrm>
            <a:off x="4483075" y="6453413"/>
            <a:ext cx="9835800" cy="1051500"/>
          </a:xfrm>
          <a:prstGeom prst="rect">
            <a:avLst/>
          </a:prstGeom>
          <a:solidFill>
            <a:srgbClr val="007162"/>
          </a:solidFill>
          <a:ln w="38100" cap="flat" cmpd="sng">
            <a:solidFill>
              <a:srgbClr val="00716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92" name="Google Shape;192;p19"/>
          <p:cNvSpPr/>
          <p:nvPr/>
        </p:nvSpPr>
        <p:spPr>
          <a:xfrm>
            <a:off x="5275175" y="1562813"/>
            <a:ext cx="9043800" cy="1051500"/>
          </a:xfrm>
          <a:prstGeom prst="rect">
            <a:avLst/>
          </a:prstGeom>
          <a:solidFill>
            <a:srgbClr val="01A993"/>
          </a:solidFill>
          <a:ln w="38100" cap="flat" cmpd="sng">
            <a:solidFill>
              <a:srgbClr val="01A99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rPr>
              <a:t>#1</a:t>
            </a:r>
            <a:r>
              <a:rPr lang="en" sz="3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Report External Scholarships on MyPack Portal</a:t>
            </a:r>
            <a:endParaRPr sz="32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93" name="Google Shape;193;p19"/>
          <p:cNvSpPr/>
          <p:nvPr/>
        </p:nvSpPr>
        <p:spPr>
          <a:xfrm>
            <a:off x="5275175" y="4008113"/>
            <a:ext cx="9043800" cy="1051500"/>
          </a:xfrm>
          <a:prstGeom prst="rect">
            <a:avLst/>
          </a:prstGeom>
          <a:solidFill>
            <a:srgbClr val="008473"/>
          </a:solidFill>
          <a:ln w="38100" cap="flat" cmpd="sng">
            <a:solidFill>
              <a:srgbClr val="00847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lt1"/>
                </a:solidFill>
                <a:latin typeface="Roboto Thin"/>
                <a:ea typeface="Roboto Thin"/>
                <a:cs typeface="Roboto Thin"/>
                <a:sym typeface="Roboto Thin"/>
              </a:rPr>
              <a:t>#2 </a:t>
            </a:r>
            <a:r>
              <a:rPr lang="en" sz="3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Check Your Updated Aid Offer/Pending Aid</a:t>
            </a:r>
            <a:endParaRPr sz="32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94" name="Google Shape;194;p19"/>
          <p:cNvSpPr/>
          <p:nvPr/>
        </p:nvSpPr>
        <p:spPr>
          <a:xfrm>
            <a:off x="5275175" y="6453413"/>
            <a:ext cx="9043800" cy="1051500"/>
          </a:xfrm>
          <a:prstGeom prst="rect">
            <a:avLst/>
          </a:prstGeom>
          <a:solidFill>
            <a:srgbClr val="007162"/>
          </a:solidFill>
          <a:ln w="38100" cap="flat" cmpd="sng">
            <a:solidFill>
              <a:srgbClr val="00716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lt1"/>
                </a:solidFill>
                <a:latin typeface="Roboto Thin"/>
                <a:ea typeface="Roboto Thin"/>
                <a:cs typeface="Roboto Thin"/>
                <a:sym typeface="Roboto Thin"/>
              </a:rPr>
              <a:t>#3 </a:t>
            </a:r>
            <a:r>
              <a:rPr lang="en" sz="3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Mail or Drop Off Your Scholarships Checks</a:t>
            </a:r>
            <a:endParaRPr sz="32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7" name="Google Shape;56;p13"/>
          <p:cNvSpPr txBox="1"/>
          <p:nvPr/>
        </p:nvSpPr>
        <p:spPr>
          <a:xfrm>
            <a:off x="3544975" y="9343411"/>
            <a:ext cx="14546800" cy="1107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algn="ctr"/>
            <a:r>
              <a:rPr lang="en" sz="1600" b="1" dirty="0">
                <a:solidFill>
                  <a:srgbClr val="C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NC STATE </a:t>
            </a:r>
            <a:r>
              <a:rPr lang="en" sz="1600" dirty="0">
                <a:solidFill>
                  <a:srgbClr val="C0000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UNIVERSITY</a:t>
            </a:r>
            <a:r>
              <a:rPr lang="en" sz="1600" dirty="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	     </a:t>
            </a:r>
            <a:r>
              <a:rPr lang="en" sz="1600" dirty="0">
                <a:solidFill>
                  <a:srgbClr val="CC000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	</a:t>
            </a:r>
            <a:r>
              <a:rPr lang="en" sz="16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|	                    	</a:t>
            </a:r>
            <a:r>
              <a:rPr lang="en-US" sz="16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MONEY MATTERS                                           </a:t>
            </a:r>
            <a:r>
              <a:rPr lang="en" sz="16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|                                           </a:t>
            </a:r>
            <a:r>
              <a:rPr lang="en" sz="1600" dirty="0">
                <a:solidFill>
                  <a:schemeClr val="bg2">
                    <a:lumMod val="40000"/>
                    <a:lumOff val="60000"/>
                  </a:schemeClr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JULY 2024</a:t>
            </a:r>
            <a:endParaRPr lang="en-US" sz="1600" dirty="0">
              <a:solidFill>
                <a:schemeClr val="bg2">
                  <a:lumMod val="40000"/>
                  <a:lumOff val="60000"/>
                </a:schemeClr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algn="ctr"/>
            <a:endParaRPr lang="en-US" sz="1600" dirty="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lvl="0" algn="ctr"/>
            <a:r>
              <a:rPr lang="en" sz="1600" b="1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				</a:t>
            </a:r>
            <a:r>
              <a:rPr lang="en" sz="16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		</a:t>
            </a:r>
            <a:r>
              <a:rPr lang="en" sz="1600" b="1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					</a:t>
            </a:r>
            <a:endParaRPr sz="1600" dirty="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0"/>
          <p:cNvSpPr/>
          <p:nvPr/>
        </p:nvSpPr>
        <p:spPr>
          <a:xfrm>
            <a:off x="475" y="0"/>
            <a:ext cx="3544500" cy="10287000"/>
          </a:xfrm>
          <a:prstGeom prst="rect">
            <a:avLst/>
          </a:prstGeom>
          <a:solidFill>
            <a:srgbClr val="4156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01" name="Google Shape;201;p20"/>
          <p:cNvSpPr/>
          <p:nvPr/>
        </p:nvSpPr>
        <p:spPr>
          <a:xfrm>
            <a:off x="196700" y="0"/>
            <a:ext cx="3544500" cy="102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 JUST </a:t>
            </a:r>
            <a:br>
              <a:rPr lang="en" sz="4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</a:br>
            <a:r>
              <a:rPr lang="en" sz="4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OPTED OUT </a:t>
            </a:r>
            <a:br>
              <a:rPr lang="en" sz="4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</a:br>
            <a:r>
              <a:rPr lang="en" sz="4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OF HEALTH INSURANCE.</a:t>
            </a:r>
            <a:endParaRPr sz="4000" b="1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DOES THAT CHANGE MY BALANCE DUE?</a:t>
            </a:r>
            <a:endParaRPr sz="40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02" name="Google Shape;202;p20"/>
          <p:cNvSpPr/>
          <p:nvPr/>
        </p:nvSpPr>
        <p:spPr>
          <a:xfrm>
            <a:off x="5215600" y="2472950"/>
            <a:ext cx="9835800" cy="20106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427E9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33333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03" name="Google Shape;203;p20"/>
          <p:cNvSpPr/>
          <p:nvPr/>
        </p:nvSpPr>
        <p:spPr>
          <a:xfrm>
            <a:off x="5983600" y="2975800"/>
            <a:ext cx="9043800" cy="15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600" dirty="0">
                <a:solidFill>
                  <a:srgbClr val="CC000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go.ncsu.edu/student-blue</a:t>
            </a:r>
            <a:endParaRPr sz="5000" dirty="0">
              <a:solidFill>
                <a:srgbClr val="333333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204" name="Google Shape;204;p20"/>
          <p:cNvSpPr/>
          <p:nvPr/>
        </p:nvSpPr>
        <p:spPr>
          <a:xfrm>
            <a:off x="4483075" y="1817675"/>
            <a:ext cx="9835800" cy="1051500"/>
          </a:xfrm>
          <a:prstGeom prst="rect">
            <a:avLst/>
          </a:prstGeom>
          <a:solidFill>
            <a:srgbClr val="427E93"/>
          </a:solidFill>
          <a:ln w="38100" cap="flat" cmpd="sng">
            <a:solidFill>
              <a:srgbClr val="427E9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05" name="Google Shape;205;p20"/>
          <p:cNvSpPr/>
          <p:nvPr/>
        </p:nvSpPr>
        <p:spPr>
          <a:xfrm>
            <a:off x="5275175" y="1817675"/>
            <a:ext cx="9141900" cy="1051500"/>
          </a:xfrm>
          <a:prstGeom prst="rect">
            <a:avLst/>
          </a:prstGeom>
          <a:solidFill>
            <a:srgbClr val="427E93"/>
          </a:solidFill>
          <a:ln w="38100" cap="flat" cmpd="sng">
            <a:solidFill>
              <a:srgbClr val="427E9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UNC System Student Health Insurance: Student Blue</a:t>
            </a:r>
            <a:r>
              <a:rPr lang="en" sz="3200" b="1" baseline="300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SM</a:t>
            </a:r>
            <a:endParaRPr sz="3200" b="1" baseline="300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206" name="Google Shape;206;p20"/>
          <p:cNvCxnSpPr/>
          <p:nvPr/>
        </p:nvCxnSpPr>
        <p:spPr>
          <a:xfrm>
            <a:off x="5215600" y="4950613"/>
            <a:ext cx="0" cy="3518700"/>
          </a:xfrm>
          <a:prstGeom prst="straightConnector1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7" name="Google Shape;207;p20"/>
          <p:cNvSpPr/>
          <p:nvPr/>
        </p:nvSpPr>
        <p:spPr>
          <a:xfrm>
            <a:off x="5370625" y="4859300"/>
            <a:ext cx="10171200" cy="18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400" b="1" dirty="0">
                <a:solidFill>
                  <a:srgbClr val="CC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Tip</a:t>
            </a:r>
            <a:endParaRPr sz="3400" b="1" dirty="0">
              <a:solidFill>
                <a:srgbClr val="CC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400" dirty="0">
                <a:solidFill>
                  <a:srgbClr val="43434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The last date to opt out of health insurance and receive a credit is </a:t>
            </a:r>
            <a:r>
              <a:rPr lang="en" sz="3400" b="1" u="sng" dirty="0">
                <a:solidFill>
                  <a:srgbClr val="CC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September 10, 2024</a:t>
            </a:r>
            <a:r>
              <a:rPr lang="en" sz="3400" dirty="0">
                <a:solidFill>
                  <a:srgbClr val="43434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 </a:t>
            </a:r>
            <a:endParaRPr sz="3400" dirty="0">
              <a:solidFill>
                <a:srgbClr val="43434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400" dirty="0">
                <a:solidFill>
                  <a:srgbClr val="43434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If your health insurance waiver has not been processed and applied by the billing date, you will need to resolve that balance and wait for a credit once it has been processed.</a:t>
            </a:r>
            <a:endParaRPr sz="3400" dirty="0">
              <a:solidFill>
                <a:srgbClr val="43434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400" dirty="0">
              <a:solidFill>
                <a:srgbClr val="43434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400" dirty="0">
              <a:solidFill>
                <a:srgbClr val="43434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400" dirty="0">
              <a:solidFill>
                <a:srgbClr val="43434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400" dirty="0">
              <a:solidFill>
                <a:srgbClr val="43434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1" name="Google Shape;56;p13"/>
          <p:cNvSpPr txBox="1"/>
          <p:nvPr/>
        </p:nvSpPr>
        <p:spPr>
          <a:xfrm>
            <a:off x="3544975" y="9343411"/>
            <a:ext cx="14546800" cy="1107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algn="ctr"/>
            <a:r>
              <a:rPr lang="en" sz="1600" b="1" dirty="0">
                <a:solidFill>
                  <a:srgbClr val="C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NC STATE </a:t>
            </a:r>
            <a:r>
              <a:rPr lang="en" sz="1600" dirty="0">
                <a:solidFill>
                  <a:srgbClr val="C0000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UNIVERSITY</a:t>
            </a:r>
            <a:r>
              <a:rPr lang="en" sz="1600" dirty="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	     </a:t>
            </a:r>
            <a:r>
              <a:rPr lang="en" sz="1600" dirty="0">
                <a:solidFill>
                  <a:srgbClr val="CC000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	</a:t>
            </a:r>
            <a:r>
              <a:rPr lang="en" sz="16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|	                    	</a:t>
            </a:r>
            <a:r>
              <a:rPr lang="en-US" sz="16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MONEY MATTERS                                           </a:t>
            </a:r>
            <a:r>
              <a:rPr lang="en" sz="16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|                                           </a:t>
            </a:r>
            <a:r>
              <a:rPr lang="en" sz="1600" dirty="0">
                <a:solidFill>
                  <a:schemeClr val="bg2">
                    <a:lumMod val="40000"/>
                    <a:lumOff val="60000"/>
                  </a:schemeClr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JULY 2024</a:t>
            </a:r>
            <a:endParaRPr lang="en-US" sz="1600" dirty="0">
              <a:solidFill>
                <a:schemeClr val="bg2">
                  <a:lumMod val="40000"/>
                  <a:lumOff val="60000"/>
                </a:schemeClr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algn="ctr"/>
            <a:endParaRPr lang="en-US" sz="1600" dirty="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lvl="0" algn="ctr"/>
            <a:r>
              <a:rPr lang="en" sz="1600" b="1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				</a:t>
            </a:r>
            <a:r>
              <a:rPr lang="en" sz="16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		</a:t>
            </a:r>
            <a:r>
              <a:rPr lang="en" sz="1600" b="1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					</a:t>
            </a:r>
            <a:endParaRPr sz="1600" dirty="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1"/>
          <p:cNvSpPr/>
          <p:nvPr/>
        </p:nvSpPr>
        <p:spPr>
          <a:xfrm>
            <a:off x="475" y="0"/>
            <a:ext cx="3544500" cy="102870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14" name="Google Shape;214;p21"/>
          <p:cNvSpPr/>
          <p:nvPr/>
        </p:nvSpPr>
        <p:spPr>
          <a:xfrm>
            <a:off x="196700" y="0"/>
            <a:ext cx="3544500" cy="102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PREPAID</a:t>
            </a:r>
            <a:endParaRPr sz="5200" b="1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AND</a:t>
            </a:r>
            <a:endParaRPr sz="52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529 PLANS</a:t>
            </a:r>
            <a:endParaRPr sz="3800" b="1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15" name="Google Shape;215;p21"/>
          <p:cNvSpPr/>
          <p:nvPr/>
        </p:nvSpPr>
        <p:spPr>
          <a:xfrm>
            <a:off x="5215596" y="2218088"/>
            <a:ext cx="9835800" cy="16155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4C65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33333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16" name="Google Shape;216;p21"/>
          <p:cNvSpPr/>
          <p:nvPr/>
        </p:nvSpPr>
        <p:spPr>
          <a:xfrm>
            <a:off x="5983600" y="2644752"/>
            <a:ext cx="11109600" cy="11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CC000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Request funds early</a:t>
            </a:r>
            <a:endParaRPr sz="2200">
              <a:solidFill>
                <a:srgbClr val="33333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17" name="Google Shape;217;p21"/>
          <p:cNvSpPr/>
          <p:nvPr/>
        </p:nvSpPr>
        <p:spPr>
          <a:xfrm>
            <a:off x="4483075" y="1562813"/>
            <a:ext cx="9835800" cy="1051500"/>
          </a:xfrm>
          <a:prstGeom prst="rect">
            <a:avLst/>
          </a:prstGeom>
          <a:solidFill>
            <a:srgbClr val="4C65BF"/>
          </a:solidFill>
          <a:ln w="38100" cap="flat" cmpd="sng">
            <a:solidFill>
              <a:srgbClr val="4C65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18" name="Google Shape;218;p21"/>
          <p:cNvSpPr/>
          <p:nvPr/>
        </p:nvSpPr>
        <p:spPr>
          <a:xfrm>
            <a:off x="5215596" y="4663388"/>
            <a:ext cx="9835800" cy="16155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4156A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33333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19" name="Google Shape;219;p21"/>
          <p:cNvSpPr/>
          <p:nvPr/>
        </p:nvSpPr>
        <p:spPr>
          <a:xfrm>
            <a:off x="5983650" y="5090038"/>
            <a:ext cx="11109600" cy="10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CC000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Contact SponsorBilling@ncsu.edu</a:t>
            </a:r>
            <a:br>
              <a:rPr lang="en" sz="3800">
                <a:solidFill>
                  <a:srgbClr val="CC000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</a:br>
            <a:r>
              <a:rPr lang="en" sz="2000">
                <a:solidFill>
                  <a:srgbClr val="33333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Some send the money to you or to the school - Some require a bill from the school</a:t>
            </a:r>
            <a:endParaRPr sz="2000">
              <a:solidFill>
                <a:srgbClr val="333333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220" name="Google Shape;220;p21"/>
          <p:cNvSpPr/>
          <p:nvPr/>
        </p:nvSpPr>
        <p:spPr>
          <a:xfrm>
            <a:off x="4483075" y="4008113"/>
            <a:ext cx="9835800" cy="1051500"/>
          </a:xfrm>
          <a:prstGeom prst="rect">
            <a:avLst/>
          </a:prstGeom>
          <a:solidFill>
            <a:srgbClr val="4156A1"/>
          </a:solidFill>
          <a:ln w="38100" cap="flat" cmpd="sng">
            <a:solidFill>
              <a:srgbClr val="4156A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21" name="Google Shape;221;p21"/>
          <p:cNvSpPr/>
          <p:nvPr/>
        </p:nvSpPr>
        <p:spPr>
          <a:xfrm>
            <a:off x="5215596" y="7108688"/>
            <a:ext cx="9835800" cy="16155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2E3E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33333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22" name="Google Shape;222;p21"/>
          <p:cNvSpPr/>
          <p:nvPr/>
        </p:nvSpPr>
        <p:spPr>
          <a:xfrm>
            <a:off x="5983650" y="7535338"/>
            <a:ext cx="11109600" cy="10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CC000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Processed by the University Cashier’s Office</a:t>
            </a:r>
            <a:br>
              <a:rPr lang="en" sz="3800">
                <a:solidFill>
                  <a:srgbClr val="CC000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</a:br>
            <a:r>
              <a:rPr lang="en" sz="2000">
                <a:solidFill>
                  <a:srgbClr val="33333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2005 Harris Hall, Campus Box 7213, Raleigh, NC 27695</a:t>
            </a:r>
            <a:endParaRPr sz="2000">
              <a:solidFill>
                <a:srgbClr val="333333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223" name="Google Shape;223;p21"/>
          <p:cNvSpPr/>
          <p:nvPr/>
        </p:nvSpPr>
        <p:spPr>
          <a:xfrm>
            <a:off x="4483075" y="6453413"/>
            <a:ext cx="9835800" cy="1051500"/>
          </a:xfrm>
          <a:prstGeom prst="rect">
            <a:avLst/>
          </a:prstGeom>
          <a:solidFill>
            <a:srgbClr val="2E3E74"/>
          </a:solidFill>
          <a:ln w="38100" cap="flat" cmpd="sng">
            <a:solidFill>
              <a:srgbClr val="2E3E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24" name="Google Shape;224;p21"/>
          <p:cNvSpPr/>
          <p:nvPr/>
        </p:nvSpPr>
        <p:spPr>
          <a:xfrm>
            <a:off x="5275175" y="1562813"/>
            <a:ext cx="9043800" cy="1051500"/>
          </a:xfrm>
          <a:prstGeom prst="rect">
            <a:avLst/>
          </a:prstGeom>
          <a:solidFill>
            <a:srgbClr val="4C65BF"/>
          </a:solidFill>
          <a:ln w="38100" cap="flat" cmpd="sng">
            <a:solidFill>
              <a:srgbClr val="4C65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Request Funds</a:t>
            </a:r>
            <a:endParaRPr sz="32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25" name="Google Shape;225;p21"/>
          <p:cNvSpPr/>
          <p:nvPr/>
        </p:nvSpPr>
        <p:spPr>
          <a:xfrm>
            <a:off x="5275175" y="4008113"/>
            <a:ext cx="9043800" cy="1051500"/>
          </a:xfrm>
          <a:prstGeom prst="rect">
            <a:avLst/>
          </a:prstGeom>
          <a:solidFill>
            <a:srgbClr val="4156A1"/>
          </a:solidFill>
          <a:ln w="38100" cap="flat" cmpd="sng">
            <a:solidFill>
              <a:srgbClr val="4156A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Every Vendor is Different</a:t>
            </a:r>
            <a:endParaRPr sz="32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26" name="Google Shape;226;p21"/>
          <p:cNvSpPr/>
          <p:nvPr/>
        </p:nvSpPr>
        <p:spPr>
          <a:xfrm>
            <a:off x="5275175" y="6453413"/>
            <a:ext cx="9043800" cy="1051500"/>
          </a:xfrm>
          <a:prstGeom prst="rect">
            <a:avLst/>
          </a:prstGeom>
          <a:solidFill>
            <a:srgbClr val="2E3E74"/>
          </a:solidFill>
          <a:ln w="38100" cap="flat" cmpd="sng">
            <a:solidFill>
              <a:srgbClr val="2E3E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Payments Processing</a:t>
            </a:r>
            <a:endParaRPr sz="32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7" name="Google Shape;56;p13"/>
          <p:cNvSpPr txBox="1"/>
          <p:nvPr/>
        </p:nvSpPr>
        <p:spPr>
          <a:xfrm>
            <a:off x="3544975" y="9343411"/>
            <a:ext cx="14546800" cy="1107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algn="ctr"/>
            <a:r>
              <a:rPr lang="en" sz="1600" b="1" dirty="0">
                <a:solidFill>
                  <a:srgbClr val="C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NC STATE </a:t>
            </a:r>
            <a:r>
              <a:rPr lang="en" sz="1600" dirty="0">
                <a:solidFill>
                  <a:srgbClr val="C0000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UNIVERSITY</a:t>
            </a:r>
            <a:r>
              <a:rPr lang="en" sz="1600" dirty="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	     </a:t>
            </a:r>
            <a:r>
              <a:rPr lang="en" sz="1600" dirty="0">
                <a:solidFill>
                  <a:srgbClr val="CC000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	</a:t>
            </a:r>
            <a:r>
              <a:rPr lang="en" sz="16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|	                    	</a:t>
            </a:r>
            <a:r>
              <a:rPr lang="en-US" sz="16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MONEY MATTERS                                           </a:t>
            </a:r>
            <a:r>
              <a:rPr lang="en" sz="16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|                                           </a:t>
            </a:r>
            <a:r>
              <a:rPr lang="en" sz="1600" dirty="0">
                <a:solidFill>
                  <a:schemeClr val="bg2">
                    <a:lumMod val="40000"/>
                    <a:lumOff val="60000"/>
                  </a:schemeClr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JULY 2024</a:t>
            </a:r>
            <a:endParaRPr lang="en-US" sz="1600" dirty="0">
              <a:solidFill>
                <a:schemeClr val="bg2">
                  <a:lumMod val="40000"/>
                  <a:lumOff val="60000"/>
                </a:schemeClr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algn="ctr"/>
            <a:endParaRPr lang="en-US" sz="1600" dirty="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lvl="0" algn="ctr"/>
            <a:r>
              <a:rPr lang="en" sz="1600" b="1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				</a:t>
            </a:r>
            <a:r>
              <a:rPr lang="en" sz="16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		</a:t>
            </a:r>
            <a:r>
              <a:rPr lang="en" sz="1600" b="1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					</a:t>
            </a:r>
            <a:endParaRPr sz="1600" dirty="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2614</TotalTime>
  <Words>1522</Words>
  <Application>Microsoft Office PowerPoint</Application>
  <PresentationFormat>Custom</PresentationFormat>
  <Paragraphs>192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Roboto Condensed Light</vt:lpstr>
      <vt:lpstr>Roboto Condensed</vt:lpstr>
      <vt:lpstr>Roboto Thin</vt:lpstr>
      <vt:lpstr>Roboto</vt:lpstr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Marcelle Kennedy France</dc:creator>
  <cp:lastModifiedBy>Marcelle Kennedy France</cp:lastModifiedBy>
  <cp:revision>12</cp:revision>
  <dcterms:modified xsi:type="dcterms:W3CDTF">2024-06-10T18:27:11Z</dcterms:modified>
</cp:coreProperties>
</file>